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theme/themeOverride2.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5"/>
  </p:notesMasterIdLst>
  <p:handoutMasterIdLst>
    <p:handoutMasterId r:id="rId26"/>
  </p:handoutMasterIdLst>
  <p:sldIdLst>
    <p:sldId id="256" r:id="rId2"/>
    <p:sldId id="354" r:id="rId3"/>
    <p:sldId id="257" r:id="rId4"/>
    <p:sldId id="363" r:id="rId5"/>
    <p:sldId id="357" r:id="rId6"/>
    <p:sldId id="355" r:id="rId7"/>
    <p:sldId id="356" r:id="rId8"/>
    <p:sldId id="358" r:id="rId9"/>
    <p:sldId id="364" r:id="rId10"/>
    <p:sldId id="326" r:id="rId11"/>
    <p:sldId id="366" r:id="rId12"/>
    <p:sldId id="343" r:id="rId13"/>
    <p:sldId id="359" r:id="rId14"/>
    <p:sldId id="360" r:id="rId15"/>
    <p:sldId id="334" r:id="rId16"/>
    <p:sldId id="339" r:id="rId17"/>
    <p:sldId id="345" r:id="rId18"/>
    <p:sldId id="331" r:id="rId19"/>
    <p:sldId id="336" r:id="rId20"/>
    <p:sldId id="362" r:id="rId21"/>
    <p:sldId id="351" r:id="rId22"/>
    <p:sldId id="365" r:id="rId23"/>
    <p:sldId id="322" r:id="rId24"/>
  </p:sldIdLst>
  <p:sldSz cx="9144000" cy="6858000" type="screen4x3"/>
  <p:notesSz cx="7102475" cy="9388475"/>
  <p:embeddedFontLst>
    <p:embeddedFont>
      <p:font typeface="Cordia New" panose="020B0604020202020204" charset="-34"/>
      <p:regular r:id="rId27"/>
      <p:bold r:id="rId28"/>
      <p:italic r:id="rId29"/>
      <p:boldItalic r:id="rId30"/>
    </p:embeddedFont>
    <p:embeddedFont>
      <p:font typeface="Sylfaen" panose="010A0502050306030303" pitchFamily="18" charset="0"/>
      <p:regular r:id="rId31"/>
    </p:embeddedFont>
    <p:embeddedFont>
      <p:font typeface="Calibri" panose="020F0502020204030204" pitchFamily="34" charset="0"/>
      <p:regular r:id="rId32"/>
      <p:bold r:id="rId33"/>
      <p:italic r:id="rId34"/>
      <p:boldItalic r:id="rId35"/>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135" autoAdjust="0"/>
    <p:restoredTop sz="86327" autoAdjust="0"/>
  </p:normalViewPr>
  <p:slideViewPr>
    <p:cSldViewPr>
      <p:cViewPr varScale="1">
        <p:scale>
          <a:sx n="60" d="100"/>
          <a:sy n="60" d="100"/>
        </p:scale>
        <p:origin x="66" y="3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1" y="0"/>
            <a:ext cx="3077846" cy="468944"/>
          </a:xfrm>
          <a:prstGeom prst="rect">
            <a:avLst/>
          </a:prstGeom>
          <a:noFill/>
          <a:ln w="9525">
            <a:noFill/>
            <a:miter lim="800000"/>
            <a:headEnd/>
            <a:tailEnd/>
          </a:ln>
          <a:effectLst/>
        </p:spPr>
        <p:txBody>
          <a:bodyPr vert="horz" wrap="square" lIns="92290" tIns="46145" rIns="92290" bIns="46145" numCol="1" anchor="t" anchorCtr="0" compatLnSpc="1">
            <a:prstTxWarp prst="textNoShape">
              <a:avLst/>
            </a:prstTxWarp>
          </a:bodyPr>
          <a:lstStyle>
            <a:lvl1pPr>
              <a:defRPr sz="1200"/>
            </a:lvl1pPr>
          </a:lstStyle>
          <a:p>
            <a:pPr>
              <a:defRPr/>
            </a:pPr>
            <a:endParaRPr lang="en-US"/>
          </a:p>
        </p:txBody>
      </p:sp>
      <p:sp>
        <p:nvSpPr>
          <p:cNvPr id="68611" name="Rectangle 3"/>
          <p:cNvSpPr>
            <a:spLocks noGrp="1" noChangeArrowheads="1"/>
          </p:cNvSpPr>
          <p:nvPr>
            <p:ph type="dt" sz="quarter" idx="1"/>
          </p:nvPr>
        </p:nvSpPr>
        <p:spPr bwMode="auto">
          <a:xfrm>
            <a:off x="4023025" y="0"/>
            <a:ext cx="3077846" cy="468944"/>
          </a:xfrm>
          <a:prstGeom prst="rect">
            <a:avLst/>
          </a:prstGeom>
          <a:noFill/>
          <a:ln w="9525">
            <a:noFill/>
            <a:miter lim="800000"/>
            <a:headEnd/>
            <a:tailEnd/>
          </a:ln>
          <a:effectLst/>
        </p:spPr>
        <p:txBody>
          <a:bodyPr vert="horz" wrap="square" lIns="92290" tIns="46145" rIns="92290" bIns="46145" numCol="1" anchor="t" anchorCtr="0" compatLnSpc="1">
            <a:prstTxWarp prst="textNoShape">
              <a:avLst/>
            </a:prstTxWarp>
          </a:bodyPr>
          <a:lstStyle>
            <a:lvl1pPr algn="r">
              <a:defRPr sz="1200"/>
            </a:lvl1pPr>
          </a:lstStyle>
          <a:p>
            <a:pPr>
              <a:defRPr/>
            </a:pPr>
            <a:fld id="{DB74F99E-E788-46AC-A607-95AF26454294}" type="datetimeFigureOut">
              <a:rPr lang="en-US"/>
              <a:pPr>
                <a:defRPr/>
              </a:pPr>
              <a:t>6/24/2016</a:t>
            </a:fld>
            <a:endParaRPr lang="en-US"/>
          </a:p>
        </p:txBody>
      </p:sp>
      <p:sp>
        <p:nvSpPr>
          <p:cNvPr id="68612" name="Rectangle 4"/>
          <p:cNvSpPr>
            <a:spLocks noGrp="1" noChangeArrowheads="1"/>
          </p:cNvSpPr>
          <p:nvPr>
            <p:ph type="ftr" sz="quarter" idx="2"/>
          </p:nvPr>
        </p:nvSpPr>
        <p:spPr bwMode="auto">
          <a:xfrm>
            <a:off x="1" y="8917931"/>
            <a:ext cx="3077846" cy="468944"/>
          </a:xfrm>
          <a:prstGeom prst="rect">
            <a:avLst/>
          </a:prstGeom>
          <a:noFill/>
          <a:ln w="9525">
            <a:noFill/>
            <a:miter lim="800000"/>
            <a:headEnd/>
            <a:tailEnd/>
          </a:ln>
          <a:effectLst/>
        </p:spPr>
        <p:txBody>
          <a:bodyPr vert="horz" wrap="square" lIns="92290" tIns="46145" rIns="92290" bIns="46145" numCol="1" anchor="b" anchorCtr="0" compatLnSpc="1">
            <a:prstTxWarp prst="textNoShape">
              <a:avLst/>
            </a:prstTxWarp>
          </a:bodyPr>
          <a:lstStyle>
            <a:lvl1pPr>
              <a:defRPr sz="1200"/>
            </a:lvl1pPr>
          </a:lstStyle>
          <a:p>
            <a:pPr>
              <a:defRPr/>
            </a:pPr>
            <a:endParaRPr lang="en-US"/>
          </a:p>
        </p:txBody>
      </p:sp>
      <p:sp>
        <p:nvSpPr>
          <p:cNvPr id="68613" name="Rectangle 5"/>
          <p:cNvSpPr>
            <a:spLocks noGrp="1" noChangeArrowheads="1"/>
          </p:cNvSpPr>
          <p:nvPr>
            <p:ph type="sldNum" sz="quarter" idx="3"/>
          </p:nvPr>
        </p:nvSpPr>
        <p:spPr bwMode="auto">
          <a:xfrm>
            <a:off x="4023025" y="8917931"/>
            <a:ext cx="3077846" cy="468944"/>
          </a:xfrm>
          <a:prstGeom prst="rect">
            <a:avLst/>
          </a:prstGeom>
          <a:noFill/>
          <a:ln w="9525">
            <a:noFill/>
            <a:miter lim="800000"/>
            <a:headEnd/>
            <a:tailEnd/>
          </a:ln>
          <a:effectLst/>
        </p:spPr>
        <p:txBody>
          <a:bodyPr vert="horz" wrap="square" lIns="92290" tIns="46145" rIns="92290" bIns="46145" numCol="1" anchor="b" anchorCtr="0" compatLnSpc="1">
            <a:prstTxWarp prst="textNoShape">
              <a:avLst/>
            </a:prstTxWarp>
          </a:bodyPr>
          <a:lstStyle>
            <a:lvl1pPr algn="r">
              <a:defRPr sz="1200"/>
            </a:lvl1pPr>
          </a:lstStyle>
          <a:p>
            <a:pPr>
              <a:defRPr/>
            </a:pPr>
            <a:fld id="{B99A014A-FCB4-48D1-90BD-5D1AF51C4C60}" type="slidenum">
              <a:rPr lang="en-US"/>
              <a:pPr>
                <a:defRPr/>
              </a:pPr>
              <a:t>‹#›</a:t>
            </a:fld>
            <a:endParaRPr lang="en-US"/>
          </a:p>
        </p:txBody>
      </p:sp>
    </p:spTree>
    <p:extLst>
      <p:ext uri="{BB962C8B-B14F-4D97-AF65-F5344CB8AC3E}">
        <p14:creationId xmlns:p14="http://schemas.microsoft.com/office/powerpoint/2010/main" val="27356320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077846" cy="468944"/>
          </a:xfrm>
          <a:prstGeom prst="rect">
            <a:avLst/>
          </a:prstGeom>
          <a:noFill/>
          <a:ln w="9525">
            <a:noFill/>
            <a:miter lim="800000"/>
            <a:headEnd/>
            <a:tailEnd/>
          </a:ln>
        </p:spPr>
        <p:txBody>
          <a:bodyPr vert="horz" wrap="square" lIns="94228" tIns="47114" rIns="94228" bIns="47114" numCol="1" anchor="t" anchorCtr="0" compatLnSpc="1">
            <a:prstTxWarp prst="textNoShape">
              <a:avLst/>
            </a:prstTxWarp>
          </a:bodyPr>
          <a:lstStyle>
            <a:lvl1pPr defTabSz="942131">
              <a:defRPr sz="1200">
                <a:latin typeface="Calibri" pitchFamily="34" charset="0"/>
              </a:defRPr>
            </a:lvl1pPr>
          </a:lstStyle>
          <a:p>
            <a:pPr>
              <a:defRPr/>
            </a:pPr>
            <a:endParaRPr lang="en-US"/>
          </a:p>
        </p:txBody>
      </p:sp>
      <p:sp>
        <p:nvSpPr>
          <p:cNvPr id="3" name="Date Placeholder 2"/>
          <p:cNvSpPr>
            <a:spLocks noGrp="1"/>
          </p:cNvSpPr>
          <p:nvPr>
            <p:ph type="dt" idx="1"/>
          </p:nvPr>
        </p:nvSpPr>
        <p:spPr bwMode="auto">
          <a:xfrm>
            <a:off x="4023025" y="0"/>
            <a:ext cx="3077846" cy="468944"/>
          </a:xfrm>
          <a:prstGeom prst="rect">
            <a:avLst/>
          </a:prstGeom>
          <a:noFill/>
          <a:ln w="9525">
            <a:noFill/>
            <a:miter lim="800000"/>
            <a:headEnd/>
            <a:tailEnd/>
          </a:ln>
        </p:spPr>
        <p:txBody>
          <a:bodyPr vert="horz" wrap="square" lIns="94228" tIns="47114" rIns="94228" bIns="47114" numCol="1" anchor="t" anchorCtr="0" compatLnSpc="1">
            <a:prstTxWarp prst="textNoShape">
              <a:avLst/>
            </a:prstTxWarp>
          </a:bodyPr>
          <a:lstStyle>
            <a:lvl1pPr algn="r" defTabSz="942131">
              <a:defRPr sz="1200">
                <a:latin typeface="Calibri" pitchFamily="34" charset="0"/>
              </a:defRPr>
            </a:lvl1pPr>
          </a:lstStyle>
          <a:p>
            <a:pPr>
              <a:defRPr/>
            </a:pPr>
            <a:fld id="{1E54A159-5B53-41DA-BD16-4BFAEA21112C}" type="datetimeFigureOut">
              <a:rPr lang="en-US"/>
              <a:pPr>
                <a:defRPr/>
              </a:pPr>
              <a:t>6/24/2016</a:t>
            </a:fld>
            <a:endParaRPr lang="en-US"/>
          </a:p>
        </p:txBody>
      </p:sp>
      <p:sp>
        <p:nvSpPr>
          <p:cNvPr id="4" name="Slide Image Placeholder 3"/>
          <p:cNvSpPr>
            <a:spLocks noGrp="1" noRot="1" noChangeAspect="1"/>
          </p:cNvSpPr>
          <p:nvPr>
            <p:ph type="sldImg" idx="2"/>
          </p:nvPr>
        </p:nvSpPr>
        <p:spPr>
          <a:xfrm>
            <a:off x="1204913" y="704850"/>
            <a:ext cx="4694237" cy="3521075"/>
          </a:xfrm>
          <a:prstGeom prst="rect">
            <a:avLst/>
          </a:prstGeom>
          <a:noFill/>
          <a:ln w="12700">
            <a:solidFill>
              <a:prstClr val="black"/>
            </a:solidFill>
          </a:ln>
        </p:spPr>
        <p:txBody>
          <a:bodyPr vert="horz" lIns="92290" tIns="46145" rIns="92290" bIns="46145" rtlCol="0" anchor="ctr"/>
          <a:lstStyle/>
          <a:p>
            <a:pPr lvl="0"/>
            <a:endParaRPr lang="en-US" noProof="0" dirty="0"/>
          </a:p>
        </p:txBody>
      </p:sp>
      <p:sp>
        <p:nvSpPr>
          <p:cNvPr id="5" name="Notes Placeholder 4"/>
          <p:cNvSpPr>
            <a:spLocks noGrp="1"/>
          </p:cNvSpPr>
          <p:nvPr>
            <p:ph type="body" sz="quarter" idx="3"/>
          </p:nvPr>
        </p:nvSpPr>
        <p:spPr bwMode="auto">
          <a:xfrm>
            <a:off x="710890" y="4458965"/>
            <a:ext cx="5680696" cy="4225294"/>
          </a:xfrm>
          <a:prstGeom prst="rect">
            <a:avLst/>
          </a:prstGeom>
          <a:noFill/>
          <a:ln w="9525">
            <a:noFill/>
            <a:miter lim="800000"/>
            <a:headEnd/>
            <a:tailEnd/>
          </a:ln>
        </p:spPr>
        <p:txBody>
          <a:bodyPr vert="horz" wrap="square" lIns="94228" tIns="47114" rIns="94228" bIns="4711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8917931"/>
            <a:ext cx="3077846" cy="468944"/>
          </a:xfrm>
          <a:prstGeom prst="rect">
            <a:avLst/>
          </a:prstGeom>
          <a:noFill/>
          <a:ln w="9525">
            <a:noFill/>
            <a:miter lim="800000"/>
            <a:headEnd/>
            <a:tailEnd/>
          </a:ln>
        </p:spPr>
        <p:txBody>
          <a:bodyPr vert="horz" wrap="square" lIns="94228" tIns="47114" rIns="94228" bIns="47114" numCol="1" anchor="b" anchorCtr="0" compatLnSpc="1">
            <a:prstTxWarp prst="textNoShape">
              <a:avLst/>
            </a:prstTxWarp>
          </a:bodyPr>
          <a:lstStyle>
            <a:lvl1pPr defTabSz="942131">
              <a:defRPr sz="1200">
                <a:latin typeface="Calibri" pitchFamily="34" charset="0"/>
              </a:defRPr>
            </a:lvl1pPr>
          </a:lstStyle>
          <a:p>
            <a:pPr>
              <a:defRPr/>
            </a:pPr>
            <a:endParaRPr lang="en-US"/>
          </a:p>
        </p:txBody>
      </p:sp>
      <p:sp>
        <p:nvSpPr>
          <p:cNvPr id="7" name="Slide Number Placeholder 6"/>
          <p:cNvSpPr>
            <a:spLocks noGrp="1"/>
          </p:cNvSpPr>
          <p:nvPr>
            <p:ph type="sldNum" sz="quarter" idx="5"/>
          </p:nvPr>
        </p:nvSpPr>
        <p:spPr bwMode="auto">
          <a:xfrm>
            <a:off x="4023025" y="8917931"/>
            <a:ext cx="3077846" cy="468944"/>
          </a:xfrm>
          <a:prstGeom prst="rect">
            <a:avLst/>
          </a:prstGeom>
          <a:noFill/>
          <a:ln w="9525">
            <a:noFill/>
            <a:miter lim="800000"/>
            <a:headEnd/>
            <a:tailEnd/>
          </a:ln>
        </p:spPr>
        <p:txBody>
          <a:bodyPr vert="horz" wrap="square" lIns="94228" tIns="47114" rIns="94228" bIns="47114" numCol="1" anchor="b" anchorCtr="0" compatLnSpc="1">
            <a:prstTxWarp prst="textNoShape">
              <a:avLst/>
            </a:prstTxWarp>
          </a:bodyPr>
          <a:lstStyle>
            <a:lvl1pPr algn="r" defTabSz="942131">
              <a:defRPr sz="1200">
                <a:latin typeface="Calibri" pitchFamily="34" charset="0"/>
              </a:defRPr>
            </a:lvl1pPr>
          </a:lstStyle>
          <a:p>
            <a:pPr>
              <a:defRPr/>
            </a:pPr>
            <a:fld id="{4020D540-20CE-4497-A1CF-B92D4CC8F1E7}" type="slidenum">
              <a:rPr lang="en-US"/>
              <a:pPr>
                <a:defRPr/>
              </a:pPr>
              <a:t>‹#›</a:t>
            </a:fld>
            <a:endParaRPr lang="en-US"/>
          </a:p>
        </p:txBody>
      </p:sp>
    </p:spTree>
    <p:extLst>
      <p:ext uri="{BB962C8B-B14F-4D97-AF65-F5344CB8AC3E}">
        <p14:creationId xmlns:p14="http://schemas.microsoft.com/office/powerpoint/2010/main" val="5867232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a:noFill/>
          <a:ln/>
        </p:spPr>
        <p:txBody>
          <a:bodyPr/>
          <a:lstStyle/>
          <a:p>
            <a:pPr eaLnBrk="1" hangingPunct="1">
              <a:spcBef>
                <a:spcPct val="0"/>
              </a:spcBef>
            </a:pPr>
            <a:endParaRPr lang="en-US"/>
          </a:p>
        </p:txBody>
      </p:sp>
      <p:sp>
        <p:nvSpPr>
          <p:cNvPr id="16387" name="Slide Number Placeholder 3"/>
          <p:cNvSpPr>
            <a:spLocks noGrp="1"/>
          </p:cNvSpPr>
          <p:nvPr>
            <p:ph type="sldNum" sz="quarter" idx="5"/>
          </p:nvPr>
        </p:nvSpPr>
        <p:spPr>
          <a:noFill/>
        </p:spPr>
        <p:txBody>
          <a:bodyPr/>
          <a:lstStyle/>
          <a:p>
            <a:fld id="{71F2DA01-E27B-406D-8FA7-A0EA8E68E679}" type="slidenum">
              <a:rPr lang="en-US" smtClean="0"/>
              <a:pPr/>
              <a:t>1</a:t>
            </a:fld>
            <a:endParaRPr lang="en-US"/>
          </a:p>
        </p:txBody>
      </p:sp>
    </p:spTree>
    <p:extLst>
      <p:ext uri="{BB962C8B-B14F-4D97-AF65-F5344CB8AC3E}">
        <p14:creationId xmlns:p14="http://schemas.microsoft.com/office/powerpoint/2010/main" val="3664504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a:noFill/>
          <a:ln/>
        </p:spPr>
        <p:txBody>
          <a:bodyPr/>
          <a:lstStyle/>
          <a:p>
            <a:pPr eaLnBrk="1" hangingPunct="1"/>
            <a:endParaRPr lang="en-US"/>
          </a:p>
        </p:txBody>
      </p:sp>
      <p:sp>
        <p:nvSpPr>
          <p:cNvPr id="18435" name="Slide Number Placeholder 3"/>
          <p:cNvSpPr>
            <a:spLocks noGrp="1"/>
          </p:cNvSpPr>
          <p:nvPr>
            <p:ph type="sldNum" sz="quarter" idx="5"/>
          </p:nvPr>
        </p:nvSpPr>
        <p:spPr>
          <a:noFill/>
        </p:spPr>
        <p:txBody>
          <a:bodyPr/>
          <a:lstStyle/>
          <a:p>
            <a:fld id="{F612F48A-1D33-4821-B388-7026BDE74C13}" type="slidenum">
              <a:rPr lang="en-US" smtClean="0"/>
              <a:pPr/>
              <a:t>3</a:t>
            </a:fld>
            <a:endParaRPr lang="en-US"/>
          </a:p>
        </p:txBody>
      </p:sp>
    </p:spTree>
    <p:extLst>
      <p:ext uri="{BB962C8B-B14F-4D97-AF65-F5344CB8AC3E}">
        <p14:creationId xmlns:p14="http://schemas.microsoft.com/office/powerpoint/2010/main" val="2463286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a:noFill/>
          <a:ln/>
        </p:spPr>
        <p:txBody>
          <a:bodyPr/>
          <a:lstStyle/>
          <a:p>
            <a:pPr eaLnBrk="1" hangingPunct="1"/>
            <a:endParaRPr lang="en-US"/>
          </a:p>
        </p:txBody>
      </p:sp>
      <p:sp>
        <p:nvSpPr>
          <p:cNvPr id="18435" name="Slide Number Placeholder 3"/>
          <p:cNvSpPr>
            <a:spLocks noGrp="1"/>
          </p:cNvSpPr>
          <p:nvPr>
            <p:ph type="sldNum" sz="quarter" idx="5"/>
          </p:nvPr>
        </p:nvSpPr>
        <p:spPr>
          <a:noFill/>
        </p:spPr>
        <p:txBody>
          <a:bodyPr/>
          <a:lstStyle/>
          <a:p>
            <a:fld id="{F612F48A-1D33-4821-B388-7026BDE74C13}" type="slidenum">
              <a:rPr lang="en-US" smtClean="0"/>
              <a:pPr/>
              <a:t>4</a:t>
            </a:fld>
            <a:endParaRPr lang="en-US"/>
          </a:p>
        </p:txBody>
      </p:sp>
    </p:spTree>
    <p:extLst>
      <p:ext uri="{BB962C8B-B14F-4D97-AF65-F5344CB8AC3E}">
        <p14:creationId xmlns:p14="http://schemas.microsoft.com/office/powerpoint/2010/main" val="4220471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not advice</a:t>
            </a:r>
          </a:p>
        </p:txBody>
      </p:sp>
      <p:sp>
        <p:nvSpPr>
          <p:cNvPr id="4" name="Slide Number Placeholder 3"/>
          <p:cNvSpPr>
            <a:spLocks noGrp="1"/>
          </p:cNvSpPr>
          <p:nvPr>
            <p:ph type="sldNum" sz="quarter" idx="10"/>
          </p:nvPr>
        </p:nvSpPr>
        <p:spPr/>
        <p:txBody>
          <a:bodyPr/>
          <a:lstStyle/>
          <a:p>
            <a:pPr>
              <a:defRPr/>
            </a:pPr>
            <a:fld id="{4020D540-20CE-4497-A1CF-B92D4CC8F1E7}" type="slidenum">
              <a:rPr lang="en-US" smtClean="0"/>
              <a:pPr>
                <a:defRPr/>
              </a:pPr>
              <a:t>13</a:t>
            </a:fld>
            <a:endParaRPr lang="en-US"/>
          </a:p>
        </p:txBody>
      </p:sp>
    </p:spTree>
    <p:extLst>
      <p:ext uri="{BB962C8B-B14F-4D97-AF65-F5344CB8AC3E}">
        <p14:creationId xmlns:p14="http://schemas.microsoft.com/office/powerpoint/2010/main" val="2693086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20D540-20CE-4497-A1CF-B92D4CC8F1E7}" type="slidenum">
              <a:rPr lang="en-US" smtClean="0"/>
              <a:pPr>
                <a:defRPr/>
              </a:pPr>
              <a:t>17</a:t>
            </a:fld>
            <a:endParaRPr lang="en-US"/>
          </a:p>
        </p:txBody>
      </p:sp>
    </p:spTree>
    <p:extLst>
      <p:ext uri="{BB962C8B-B14F-4D97-AF65-F5344CB8AC3E}">
        <p14:creationId xmlns:p14="http://schemas.microsoft.com/office/powerpoint/2010/main" val="3928545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20D540-20CE-4497-A1CF-B92D4CC8F1E7}" type="slidenum">
              <a:rPr lang="en-US" smtClean="0"/>
              <a:pPr>
                <a:defRPr/>
              </a:pPr>
              <a:t>18</a:t>
            </a:fld>
            <a:endParaRPr lang="en-US"/>
          </a:p>
        </p:txBody>
      </p:sp>
    </p:spTree>
    <p:extLst>
      <p:ext uri="{BB962C8B-B14F-4D97-AF65-F5344CB8AC3E}">
        <p14:creationId xmlns:p14="http://schemas.microsoft.com/office/powerpoint/2010/main" val="1186258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20D540-20CE-4497-A1CF-B92D4CC8F1E7}" type="slidenum">
              <a:rPr lang="en-US" smtClean="0"/>
              <a:pPr>
                <a:defRPr/>
              </a:pPr>
              <a:t>21</a:t>
            </a:fld>
            <a:endParaRPr lang="en-US"/>
          </a:p>
        </p:txBody>
      </p:sp>
    </p:spTree>
    <p:extLst>
      <p:ext uri="{BB962C8B-B14F-4D97-AF65-F5344CB8AC3E}">
        <p14:creationId xmlns:p14="http://schemas.microsoft.com/office/powerpoint/2010/main" val="1536198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20D540-20CE-4497-A1CF-B92D4CC8F1E7}" type="slidenum">
              <a:rPr lang="en-US" smtClean="0"/>
              <a:pPr>
                <a:defRPr/>
              </a:pPr>
              <a:t>22</a:t>
            </a:fld>
            <a:endParaRPr lang="en-US"/>
          </a:p>
        </p:txBody>
      </p:sp>
    </p:spTree>
    <p:extLst>
      <p:ext uri="{BB962C8B-B14F-4D97-AF65-F5344CB8AC3E}">
        <p14:creationId xmlns:p14="http://schemas.microsoft.com/office/powerpoint/2010/main" val="143554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a:noFill/>
          <a:ln/>
        </p:spPr>
        <p:txBody>
          <a:bodyPr/>
          <a:lstStyle/>
          <a:p>
            <a:pPr eaLnBrk="1" hangingPunct="1">
              <a:spcBef>
                <a:spcPct val="0"/>
              </a:spcBef>
            </a:pPr>
            <a:endParaRPr lang="en-US"/>
          </a:p>
        </p:txBody>
      </p:sp>
      <p:sp>
        <p:nvSpPr>
          <p:cNvPr id="48131" name="Slide Number Placeholder 3"/>
          <p:cNvSpPr>
            <a:spLocks noGrp="1"/>
          </p:cNvSpPr>
          <p:nvPr>
            <p:ph type="sldNum" sz="quarter" idx="5"/>
          </p:nvPr>
        </p:nvSpPr>
        <p:spPr>
          <a:noFill/>
        </p:spPr>
        <p:txBody>
          <a:bodyPr/>
          <a:lstStyle/>
          <a:p>
            <a:fld id="{CE1A9235-F3BA-42D1-B4E4-9E507CB08A46}" type="slidenum">
              <a:rPr lang="en-US" smtClean="0"/>
              <a:pPr/>
              <a:t>23</a:t>
            </a:fld>
            <a:endParaRPr lang="en-US"/>
          </a:p>
        </p:txBody>
      </p:sp>
    </p:spTree>
    <p:extLst>
      <p:ext uri="{BB962C8B-B14F-4D97-AF65-F5344CB8AC3E}">
        <p14:creationId xmlns:p14="http://schemas.microsoft.com/office/powerpoint/2010/main" val="226154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A9994519-8F1F-4A53-B0AB-C9A58C261150}"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9628DBF-5A85-4F39-9FE7-848AA9243DFE}" type="datetime1">
              <a:rPr lang="en-US"/>
              <a:pPr>
                <a:defRPr/>
              </a:pPr>
              <a:t>6/24/2016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7C8C685-88E2-4D8E-86E8-BFB9055BBA0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7DB6F98-D073-41A3-8029-9CEBB1C4D093}" type="datetime1">
              <a:rPr lang="en-US"/>
              <a:pPr>
                <a:defRPr/>
              </a:pPr>
              <a:t>6/24/2016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FE5C8C7-CCE5-4C80-BC9B-353AF2509350}"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Logo_Transparent.png"/>
          <p:cNvPicPr>
            <a:picLocks noChangeAspect="1"/>
          </p:cNvPicPr>
          <p:nvPr userDrawn="1"/>
        </p:nvPicPr>
        <p:blipFill>
          <a:blip r:embed="rId2"/>
          <a:srcRect/>
          <a:stretch>
            <a:fillRect/>
          </a:stretch>
        </p:blipFill>
        <p:spPr bwMode="auto">
          <a:xfrm>
            <a:off x="-32084" y="6201862"/>
            <a:ext cx="3276600" cy="561975"/>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a:xfrm>
            <a:off x="6629400" y="6416675"/>
            <a:ext cx="2133600" cy="365125"/>
          </a:xfrm>
        </p:spPr>
        <p:txBody>
          <a:bodyPr/>
          <a:lstStyle>
            <a:lvl1pPr>
              <a:defRPr/>
            </a:lvl1pPr>
          </a:lstStyle>
          <a:p>
            <a:pPr>
              <a:defRPr/>
            </a:pPr>
            <a:fld id="{C2847451-6F32-46B8-AB74-5784383F392F}"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EE20BB16-54B1-4B7E-A918-04E7338208E5}"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99251783-5F7E-44FC-B84E-3C063E93639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A53F54C-6F78-400B-AF5E-CC4FC2ED1007}" type="datetime1">
              <a:rPr lang="en-US"/>
              <a:pPr>
                <a:defRPr/>
              </a:pPr>
              <a:t>6/24/2016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108CABD-E6F8-4007-9659-2C2ADB32DD64}"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92791C7-CBFD-4ADF-90DA-D6EA7CC598BF}" type="datetime1">
              <a:rPr lang="en-US"/>
              <a:pPr>
                <a:defRPr/>
              </a:pPr>
              <a:t>6/24/2016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E10602A-7795-4AA8-904E-B65658CCDF2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C71D21C-7EA8-46DB-8B64-554081883FEC}" type="datetime1">
              <a:rPr lang="en-US"/>
              <a:pPr>
                <a:defRPr/>
              </a:pPr>
              <a:t>6/24/2016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CDBE9B5-BF5D-4E96-9AB6-ED7466C146DB}"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8C30079-7CAC-4DD3-B059-B157661C3D01}" type="datetime1">
              <a:rPr lang="en-US"/>
              <a:pPr>
                <a:defRPr/>
              </a:pPr>
              <a:t>6/24/2016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86BFB7C-4D2D-4414-B25A-99FAA865A47C}"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714E71F-5BF8-43AE-BEFA-47A9101A757E}" type="datetime1">
              <a:rPr lang="en-US"/>
              <a:pPr>
                <a:defRPr/>
              </a:pPr>
              <a:t>6/24/2016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B7D60FF-4FE3-4C03-804A-91D40BB9AEF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000" b="-1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933C18BA-8EC5-4231-A380-DD0E6A55C4CA}" type="datetime1">
              <a:rPr lang="en-US"/>
              <a:pPr>
                <a:defRPr/>
              </a:pPr>
              <a:t>6/24/2016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288288B-9375-40BE-AD84-33462C8A1B9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59" r:id="rId5"/>
    <p:sldLayoutId id="2147483658" r:id="rId6"/>
    <p:sldLayoutId id="2147483657" r:id="rId7"/>
    <p:sldLayoutId id="2147483656" r:id="rId8"/>
    <p:sldLayoutId id="2147483655" r:id="rId9"/>
    <p:sldLayoutId id="2147483654" r:id="rId10"/>
    <p:sldLayoutId id="2147483653" r:id="rId11"/>
  </p:sldLayoutIdLst>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thefiduciaryinstitute.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ubtitle 2"/>
          <p:cNvSpPr>
            <a:spLocks noGrp="1"/>
          </p:cNvSpPr>
          <p:nvPr>
            <p:ph type="subTitle" idx="1"/>
          </p:nvPr>
        </p:nvSpPr>
        <p:spPr>
          <a:xfrm>
            <a:off x="228600" y="1905000"/>
            <a:ext cx="8686800" cy="533400"/>
          </a:xfrm>
        </p:spPr>
        <p:txBody>
          <a:bodyPr/>
          <a:lstStyle/>
          <a:p>
            <a:pPr eaLnBrk="1" hangingPunct="1"/>
            <a:r>
              <a:rPr lang="en-US" sz="4400" dirty="0">
                <a:solidFill>
                  <a:srgbClr val="404040"/>
                </a:solidFill>
                <a:latin typeface="Sylfaen" pitchFamily="18" charset="0"/>
              </a:rPr>
              <a:t>Putting Investors First</a:t>
            </a:r>
          </a:p>
        </p:txBody>
      </p:sp>
      <p:sp>
        <p:nvSpPr>
          <p:cNvPr id="15362" name="Subtitle 2"/>
          <p:cNvSpPr txBox="1">
            <a:spLocks/>
          </p:cNvSpPr>
          <p:nvPr/>
        </p:nvSpPr>
        <p:spPr bwMode="auto">
          <a:xfrm>
            <a:off x="-13252" y="3124200"/>
            <a:ext cx="9144000" cy="1905000"/>
          </a:xfrm>
          <a:prstGeom prst="rect">
            <a:avLst/>
          </a:prstGeom>
          <a:noFill/>
          <a:ln w="9525">
            <a:noFill/>
            <a:miter lim="800000"/>
            <a:headEnd/>
            <a:tailEnd/>
          </a:ln>
        </p:spPr>
        <p:txBody>
          <a:bodyPr/>
          <a:lstStyle/>
          <a:p>
            <a:pPr algn="ctr">
              <a:spcBef>
                <a:spcPct val="20000"/>
              </a:spcBef>
              <a:buFont typeface="Arial" charset="0"/>
              <a:buNone/>
            </a:pPr>
            <a:r>
              <a:rPr lang="en-US" sz="2000" b="1" dirty="0">
                <a:solidFill>
                  <a:srgbClr val="404040"/>
                </a:solidFill>
                <a:latin typeface="Sylfaen" pitchFamily="18" charset="0"/>
              </a:rPr>
              <a:t>CFA Society, Orlando, Florida</a:t>
            </a:r>
          </a:p>
          <a:p>
            <a:pPr algn="ctr">
              <a:spcBef>
                <a:spcPct val="20000"/>
              </a:spcBef>
              <a:buFont typeface="Arial" charset="0"/>
              <a:buNone/>
            </a:pPr>
            <a:r>
              <a:rPr lang="en-US" sz="2000" b="1" dirty="0">
                <a:solidFill>
                  <a:srgbClr val="404040"/>
                </a:solidFill>
                <a:latin typeface="Sylfaen" pitchFamily="18" charset="0"/>
              </a:rPr>
              <a:t>May 3, 2016</a:t>
            </a:r>
          </a:p>
          <a:p>
            <a:pPr algn="ctr">
              <a:spcBef>
                <a:spcPct val="20000"/>
              </a:spcBef>
              <a:buFont typeface="Arial" charset="0"/>
              <a:buNone/>
            </a:pPr>
            <a:endParaRPr lang="en-US" dirty="0">
              <a:solidFill>
                <a:srgbClr val="404040"/>
              </a:solidFill>
              <a:latin typeface="Sylfaen" pitchFamily="18" charset="0"/>
            </a:endParaRPr>
          </a:p>
          <a:p>
            <a:pPr algn="ctr">
              <a:spcBef>
                <a:spcPct val="20000"/>
              </a:spcBef>
              <a:buFont typeface="Arial" charset="0"/>
              <a:buNone/>
            </a:pPr>
            <a:r>
              <a:rPr lang="en-US" sz="1600" dirty="0">
                <a:solidFill>
                  <a:srgbClr val="404040"/>
                </a:solidFill>
                <a:latin typeface="Sylfaen" pitchFamily="18" charset="0"/>
              </a:rPr>
              <a:t>Knut A. Rostad, President</a:t>
            </a:r>
          </a:p>
          <a:p>
            <a:pPr algn="ctr">
              <a:spcBef>
                <a:spcPct val="20000"/>
              </a:spcBef>
              <a:buFont typeface="Arial" charset="0"/>
              <a:buNone/>
            </a:pPr>
            <a:r>
              <a:rPr lang="en-US" sz="1600" dirty="0">
                <a:solidFill>
                  <a:srgbClr val="404040"/>
                </a:solidFill>
                <a:latin typeface="Sylfaen" pitchFamily="18" charset="0"/>
              </a:rPr>
              <a:t>Institute for the Fiduciary Standard</a:t>
            </a:r>
          </a:p>
          <a:p>
            <a:pPr algn="ctr">
              <a:spcBef>
                <a:spcPct val="20000"/>
              </a:spcBef>
              <a:buFont typeface="Arial" charset="0"/>
              <a:buNone/>
            </a:pPr>
            <a:r>
              <a:rPr lang="en-US" sz="1600" dirty="0">
                <a:solidFill>
                  <a:srgbClr val="404040"/>
                </a:solidFill>
                <a:latin typeface="Sylfaen" pitchFamily="18" charset="0"/>
                <a:hlinkClick r:id="rId3"/>
              </a:rPr>
              <a:t>www.thefiduciaryinstitute.org</a:t>
            </a:r>
            <a:endParaRPr lang="en-US" sz="1600" dirty="0">
              <a:solidFill>
                <a:srgbClr val="404040"/>
              </a:solidFill>
              <a:latin typeface="Sylfaen" pitchFamily="18" charset="0"/>
            </a:endParaRPr>
          </a:p>
          <a:p>
            <a:pPr algn="ctr">
              <a:spcBef>
                <a:spcPct val="20000"/>
              </a:spcBef>
              <a:buFont typeface="Arial" charset="0"/>
              <a:buNone/>
            </a:pPr>
            <a:endParaRPr lang="en-US" dirty="0">
              <a:solidFill>
                <a:srgbClr val="404040"/>
              </a:solidFill>
              <a:latin typeface="Sylfaen" pitchFamily="18" charset="0"/>
            </a:endParaRPr>
          </a:p>
        </p:txBody>
      </p:sp>
      <p:pic>
        <p:nvPicPr>
          <p:cNvPr id="15363" name="Picture 8" descr="Logo_Transparent.png"/>
          <p:cNvPicPr>
            <a:picLocks noChangeAspect="1"/>
          </p:cNvPicPr>
          <p:nvPr/>
        </p:nvPicPr>
        <p:blipFill>
          <a:blip r:embed="rId4"/>
          <a:srcRect/>
          <a:stretch>
            <a:fillRect/>
          </a:stretch>
        </p:blipFill>
        <p:spPr bwMode="auto">
          <a:xfrm>
            <a:off x="0" y="5715000"/>
            <a:ext cx="5943600" cy="1017588"/>
          </a:xfrm>
          <a:prstGeom prst="rect">
            <a:avLst/>
          </a:prstGeom>
          <a:noFill/>
          <a:ln w="9525">
            <a:noFill/>
            <a:miter lim="800000"/>
            <a:headEnd/>
            <a:tailEnd/>
          </a:ln>
        </p:spPr>
      </p:pic>
      <p:pic>
        <p:nvPicPr>
          <p:cNvPr id="6" name="Picture 2" descr="https://www.cfasociety.org/orlando/SiteAssets/CFA_Orlando_RGB.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5438" y="599090"/>
            <a:ext cx="3697562" cy="9824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idx="4294967295"/>
          </p:nvPr>
        </p:nvSpPr>
        <p:spPr>
          <a:xfrm>
            <a:off x="304800" y="-5255"/>
            <a:ext cx="6324600" cy="1857594"/>
          </a:xfrm>
        </p:spPr>
        <p:txBody>
          <a:bodyPr/>
          <a:lstStyle/>
          <a:p>
            <a:pPr eaLnBrk="1" hangingPunct="1"/>
            <a:br>
              <a:rPr lang="en-US" sz="4000" dirty="0"/>
            </a:br>
            <a:br>
              <a:rPr lang="en-US" sz="4000" dirty="0">
                <a:latin typeface="Sylfaen" panose="010A0502050306030303" pitchFamily="18" charset="0"/>
              </a:rPr>
            </a:br>
            <a:r>
              <a:rPr lang="en-US" sz="4000" dirty="0">
                <a:latin typeface="Sylfaen" panose="010A0502050306030303" pitchFamily="18" charset="0"/>
              </a:rPr>
              <a:t>The Markets and the SEC </a:t>
            </a:r>
            <a:br>
              <a:rPr lang="en-US" sz="4000" dirty="0">
                <a:latin typeface="Sylfaen" panose="010A0502050306030303" pitchFamily="18" charset="0"/>
              </a:rPr>
            </a:br>
            <a:r>
              <a:rPr lang="en-US" sz="2800" dirty="0">
                <a:latin typeface="Sylfaen" panose="010A0502050306030303" pitchFamily="18" charset="0"/>
              </a:rPr>
              <a:t>The Backdrop: 1970’s, 1995-2015</a:t>
            </a:r>
            <a:br>
              <a:rPr lang="en-US" sz="4000" i="1" dirty="0">
                <a:latin typeface="Sylfaen" panose="010A0502050306030303" pitchFamily="18" charset="0"/>
              </a:rPr>
            </a:br>
            <a:r>
              <a:rPr lang="en-US" sz="4000" dirty="0">
                <a:latin typeface="Sylfaen" pitchFamily="18" charset="0"/>
              </a:rPr>
              <a:t> </a:t>
            </a:r>
          </a:p>
        </p:txBody>
      </p:sp>
      <p:sp>
        <p:nvSpPr>
          <p:cNvPr id="21506" name="Content Placeholder 2"/>
          <p:cNvSpPr>
            <a:spLocks noGrp="1"/>
          </p:cNvSpPr>
          <p:nvPr>
            <p:ph idx="4294967295"/>
          </p:nvPr>
        </p:nvSpPr>
        <p:spPr>
          <a:xfrm>
            <a:off x="228600" y="2468563"/>
            <a:ext cx="8534400" cy="3825874"/>
          </a:xfrm>
        </p:spPr>
        <p:txBody>
          <a:bodyPr/>
          <a:lstStyle/>
          <a:p>
            <a:pPr eaLnBrk="1" hangingPunct="1">
              <a:spcBef>
                <a:spcPts val="400"/>
              </a:spcBef>
              <a:buSzPct val="60000"/>
            </a:pPr>
            <a:r>
              <a:rPr lang="en-US" sz="2200" dirty="0">
                <a:latin typeface="Sylfaen" panose="010A0502050306030303" pitchFamily="18" charset="0"/>
                <a:cs typeface="Cordia New" charset="-34"/>
              </a:rPr>
              <a:t>BT (Before Tully) Deregulation of commissions and Vanguard incorporated, May 1 1975, First Schwab office September 1975</a:t>
            </a:r>
          </a:p>
          <a:p>
            <a:pPr eaLnBrk="1" hangingPunct="1">
              <a:spcBef>
                <a:spcPts val="400"/>
              </a:spcBef>
              <a:buSzPct val="60000"/>
            </a:pPr>
            <a:r>
              <a:rPr lang="en-US" sz="2200" dirty="0">
                <a:latin typeface="Sylfaen" panose="010A0502050306030303" pitchFamily="18" charset="0"/>
                <a:cs typeface="Cordia New" charset="-34"/>
              </a:rPr>
              <a:t>SEC Tully Report (1995) on brokerage conflicts</a:t>
            </a:r>
          </a:p>
          <a:p>
            <a:pPr eaLnBrk="1" hangingPunct="1">
              <a:spcBef>
                <a:spcPts val="400"/>
              </a:spcBef>
              <a:buSzPct val="60000"/>
            </a:pPr>
            <a:r>
              <a:rPr lang="en-US" sz="2200" dirty="0">
                <a:latin typeface="Sylfaen" panose="010A0502050306030303" pitchFamily="18" charset="0"/>
                <a:cs typeface="Cordia New" charset="-34"/>
              </a:rPr>
              <a:t>Brokerage firms’ promoting “trust,” “client’s interest” “personal” advice (1995-2015)</a:t>
            </a:r>
          </a:p>
          <a:p>
            <a:pPr eaLnBrk="1" hangingPunct="1">
              <a:spcBef>
                <a:spcPts val="400"/>
              </a:spcBef>
              <a:buSzPct val="60000"/>
            </a:pPr>
            <a:r>
              <a:rPr lang="en-US" sz="2200" dirty="0">
                <a:latin typeface="Sylfaen" panose="010A0502050306030303" pitchFamily="18" charset="0"/>
                <a:cs typeface="Cordia New" charset="-34"/>
              </a:rPr>
              <a:t>FPA v. SEC (2005 -- 2007)</a:t>
            </a:r>
          </a:p>
          <a:p>
            <a:pPr eaLnBrk="1" hangingPunct="1">
              <a:spcBef>
                <a:spcPts val="400"/>
              </a:spcBef>
              <a:buSzPct val="60000"/>
            </a:pPr>
            <a:r>
              <a:rPr lang="en-US" sz="2200" dirty="0">
                <a:latin typeface="Sylfaen" panose="010A0502050306030303" pitchFamily="18" charset="0"/>
                <a:cs typeface="Cordia New" charset="-34"/>
              </a:rPr>
              <a:t>Financial Crisis (2008), Dodd Frank (2010), Finance high profile wrongdoings (2008-15)</a:t>
            </a:r>
          </a:p>
          <a:p>
            <a:pPr eaLnBrk="1" hangingPunct="1">
              <a:spcBef>
                <a:spcPts val="400"/>
              </a:spcBef>
              <a:buSzPct val="60000"/>
            </a:pPr>
            <a:r>
              <a:rPr lang="en-US" sz="2200" dirty="0">
                <a:latin typeface="Sylfaen" panose="010A0502050306030303" pitchFamily="18" charset="0"/>
                <a:cs typeface="Cordia New" charset="-34"/>
              </a:rPr>
              <a:t>SEC on uniform standard (2013); opinions on conflicts, disclosure (2013-15)</a:t>
            </a:r>
          </a:p>
          <a:p>
            <a:pPr eaLnBrk="1" hangingPunct="1">
              <a:spcBef>
                <a:spcPts val="400"/>
              </a:spcBef>
              <a:buSzPct val="60000"/>
            </a:pPr>
            <a:endParaRPr lang="en-US" sz="2200" dirty="0">
              <a:latin typeface="Sylfaen" panose="010A0502050306030303" pitchFamily="18" charset="0"/>
              <a:cs typeface="Cordia New" charset="-34"/>
            </a:endParaRPr>
          </a:p>
          <a:p>
            <a:pPr eaLnBrk="1" hangingPunct="1">
              <a:lnSpc>
                <a:spcPts val="3700"/>
              </a:lnSpc>
              <a:spcBef>
                <a:spcPts val="400"/>
              </a:spcBef>
              <a:buSzPct val="60000"/>
            </a:pPr>
            <a:endParaRPr lang="en-US" sz="2400" dirty="0">
              <a:latin typeface="Cordia New" charset="-34"/>
              <a:cs typeface="Cordia New" charset="-34"/>
            </a:endParaRPr>
          </a:p>
          <a:p>
            <a:pPr marL="0" indent="0" eaLnBrk="1" hangingPunct="1">
              <a:lnSpc>
                <a:spcPts val="3700"/>
              </a:lnSpc>
              <a:spcBef>
                <a:spcPts val="400"/>
              </a:spcBef>
              <a:buSzPct val="60000"/>
              <a:buNone/>
            </a:pPr>
            <a:endParaRPr lang="en-US" sz="2400" b="1" dirty="0">
              <a:latin typeface="Cordia New" charset="-34"/>
              <a:cs typeface="Cordia New" charset="-34"/>
            </a:endParaRPr>
          </a:p>
        </p:txBody>
      </p:sp>
      <p:sp>
        <p:nvSpPr>
          <p:cNvPr id="5" name="Slide Number Placeholder 4"/>
          <p:cNvSpPr txBox="1">
            <a:spLocks noGrp="1"/>
          </p:cNvSpPr>
          <p:nvPr/>
        </p:nvSpPr>
        <p:spPr>
          <a:xfrm>
            <a:off x="6629400" y="6416675"/>
            <a:ext cx="2133600" cy="365125"/>
          </a:xfrm>
          <a:prstGeom prst="rect">
            <a:avLst/>
          </a:prstGeom>
          <a:noFill/>
        </p:spPr>
        <p:txBody>
          <a:bodyPr anchor="ctr"/>
          <a:lstStyle/>
          <a:p>
            <a:pPr algn="r" fontAlgn="auto">
              <a:spcBef>
                <a:spcPts val="0"/>
              </a:spcBef>
              <a:spcAft>
                <a:spcPts val="0"/>
              </a:spcAft>
              <a:defRPr/>
            </a:pPr>
            <a:fld id="{6AFF929C-638D-400C-AE92-7B929887D2CF}" type="slidenum">
              <a:rPr lang="en-US" sz="1200">
                <a:solidFill>
                  <a:schemeClr val="tx1">
                    <a:tint val="75000"/>
                  </a:schemeClr>
                </a:solidFill>
                <a:latin typeface="+mn-lt"/>
              </a:rPr>
              <a:pPr algn="r" fontAlgn="auto">
                <a:spcBef>
                  <a:spcPts val="0"/>
                </a:spcBef>
                <a:spcAft>
                  <a:spcPts val="0"/>
                </a:spcAft>
                <a:defRPr/>
              </a:pPr>
              <a:t>10</a:t>
            </a:fld>
            <a:endParaRPr lang="en-US" sz="1200" dirty="0">
              <a:solidFill>
                <a:schemeClr val="tx1">
                  <a:tint val="75000"/>
                </a:schemeClr>
              </a:solidFill>
              <a:latin typeface="+mn-lt"/>
            </a:endParaRPr>
          </a:p>
        </p:txBody>
      </p:sp>
      <p:pic>
        <p:nvPicPr>
          <p:cNvPr id="9" name="Picture 2" descr="https://tacticalrabbit.com/wp-content/uploads/2016/03/SEC-logo-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50076" y="457200"/>
            <a:ext cx="1889124" cy="1889125"/>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4294967295"/>
          </p:nvPr>
        </p:nvSpPr>
        <p:spPr>
          <a:xfrm>
            <a:off x="228600" y="2603829"/>
            <a:ext cx="8534400" cy="3825874"/>
          </a:xfrm>
        </p:spPr>
        <p:txBody>
          <a:bodyPr/>
          <a:lstStyle/>
          <a:p>
            <a:pPr marL="347472" indent="0" eaLnBrk="1" hangingPunct="1">
              <a:spcBef>
                <a:spcPts val="400"/>
              </a:spcBef>
              <a:buSzPct val="60000"/>
              <a:buNone/>
            </a:pPr>
            <a:r>
              <a:rPr lang="en-US" sz="2600" b="1" dirty="0">
                <a:latin typeface="Sylfaen" panose="010A0502050306030303" pitchFamily="18" charset="0"/>
                <a:cs typeface="Cordia New" charset="-34"/>
              </a:rPr>
              <a:t>By 2015, SEC affirms that serving clients’ “best interest” regarding conflicts </a:t>
            </a:r>
            <a:r>
              <a:rPr lang="en-US" sz="2600" b="1" i="1" u="sng" dirty="0">
                <a:latin typeface="Sylfaen" panose="010A0502050306030303" pitchFamily="18" charset="0"/>
                <a:cs typeface="Cordia New" charset="-34"/>
              </a:rPr>
              <a:t>does not </a:t>
            </a:r>
            <a:r>
              <a:rPr lang="en-US" sz="2600" b="1" dirty="0">
                <a:latin typeface="Sylfaen" panose="010A0502050306030303" pitchFamily="18" charset="0"/>
                <a:cs typeface="Cordia New" charset="-34"/>
              </a:rPr>
              <a:t>mean avoiding conflicts. It </a:t>
            </a:r>
            <a:r>
              <a:rPr lang="en-US" sz="2600" b="1" i="1" u="sng" dirty="0">
                <a:latin typeface="Sylfaen" panose="010A0502050306030303" pitchFamily="18" charset="0"/>
                <a:cs typeface="Cordia New" charset="-34"/>
              </a:rPr>
              <a:t>does not </a:t>
            </a:r>
            <a:r>
              <a:rPr lang="en-US" sz="2600" b="1" dirty="0">
                <a:latin typeface="Sylfaen" panose="010A0502050306030303" pitchFamily="18" charset="0"/>
                <a:cs typeface="Cordia New" charset="-34"/>
              </a:rPr>
              <a:t>mean disclosing AND mitigating conflicts. It </a:t>
            </a:r>
            <a:r>
              <a:rPr lang="en-US" sz="2600" b="1" i="1" u="sng" dirty="0">
                <a:latin typeface="Sylfaen" panose="010A0502050306030303" pitchFamily="18" charset="0"/>
                <a:cs typeface="Cordia New" charset="-34"/>
              </a:rPr>
              <a:t>does not </a:t>
            </a:r>
            <a:r>
              <a:rPr lang="en-US" sz="2600" b="1" dirty="0">
                <a:latin typeface="Sylfaen" panose="010A0502050306030303" pitchFamily="18" charset="0"/>
                <a:cs typeface="Cordia New" charset="-34"/>
              </a:rPr>
              <a:t>mean disclosing/mitigating conflicts and demonstrating the recommendation serves a client’s best interest. It </a:t>
            </a:r>
            <a:r>
              <a:rPr lang="en-US" sz="2600" b="1" i="1" u="sng" dirty="0">
                <a:latin typeface="Sylfaen" panose="010A0502050306030303" pitchFamily="18" charset="0"/>
                <a:cs typeface="Cordia New" charset="-34"/>
              </a:rPr>
              <a:t>does</a:t>
            </a:r>
            <a:r>
              <a:rPr lang="en-US" sz="2600" b="1" i="1" dirty="0">
                <a:latin typeface="Sylfaen" panose="010A0502050306030303" pitchFamily="18" charset="0"/>
                <a:cs typeface="Cordia New" charset="-34"/>
              </a:rPr>
              <a:t> </a:t>
            </a:r>
            <a:r>
              <a:rPr lang="en-US" sz="2600" b="1" dirty="0">
                <a:latin typeface="Sylfaen" panose="010A0502050306030303" pitchFamily="18" charset="0"/>
                <a:cs typeface="Cordia New" charset="-34"/>
              </a:rPr>
              <a:t>mean disclosing conflicts (sometimes with consent).</a:t>
            </a:r>
          </a:p>
        </p:txBody>
      </p:sp>
      <p:sp>
        <p:nvSpPr>
          <p:cNvPr id="5" name="Slide Number Placeholder 4"/>
          <p:cNvSpPr txBox="1">
            <a:spLocks noGrp="1"/>
          </p:cNvSpPr>
          <p:nvPr/>
        </p:nvSpPr>
        <p:spPr>
          <a:xfrm>
            <a:off x="6629400" y="6416675"/>
            <a:ext cx="2133600" cy="365125"/>
          </a:xfrm>
          <a:prstGeom prst="rect">
            <a:avLst/>
          </a:prstGeom>
          <a:noFill/>
        </p:spPr>
        <p:txBody>
          <a:bodyPr anchor="ctr"/>
          <a:lstStyle/>
          <a:p>
            <a:pPr algn="r" fontAlgn="auto">
              <a:spcBef>
                <a:spcPts val="0"/>
              </a:spcBef>
              <a:spcAft>
                <a:spcPts val="0"/>
              </a:spcAft>
              <a:defRPr/>
            </a:pPr>
            <a:fld id="{6AFF929C-638D-400C-AE92-7B929887D2CF}" type="slidenum">
              <a:rPr lang="en-US" sz="1200">
                <a:solidFill>
                  <a:schemeClr val="tx1">
                    <a:tint val="75000"/>
                  </a:schemeClr>
                </a:solidFill>
                <a:latin typeface="+mn-lt"/>
              </a:rPr>
              <a:pPr algn="r" fontAlgn="auto">
                <a:spcBef>
                  <a:spcPts val="0"/>
                </a:spcBef>
                <a:spcAft>
                  <a:spcPts val="0"/>
                </a:spcAft>
                <a:defRPr/>
              </a:pPr>
              <a:t>11</a:t>
            </a:fld>
            <a:endParaRPr lang="en-US" sz="1200" dirty="0">
              <a:solidFill>
                <a:schemeClr val="tx1">
                  <a:tint val="75000"/>
                </a:schemeClr>
              </a:solidFill>
              <a:latin typeface="+mn-lt"/>
            </a:endParaRPr>
          </a:p>
        </p:txBody>
      </p:sp>
      <p:pic>
        <p:nvPicPr>
          <p:cNvPr id="9" name="Picture 2" descr="https://tacticalrabbit.com/wp-content/uploads/2016/03/SEC-logo-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50076" y="457200"/>
            <a:ext cx="1889124" cy="1889125"/>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idx="4294967295"/>
          </p:nvPr>
        </p:nvSpPr>
        <p:spPr>
          <a:xfrm>
            <a:off x="304800" y="-5255"/>
            <a:ext cx="6324600" cy="1857594"/>
          </a:xfrm>
        </p:spPr>
        <p:txBody>
          <a:bodyPr/>
          <a:lstStyle/>
          <a:p>
            <a:pPr eaLnBrk="1" hangingPunct="1"/>
            <a:br>
              <a:rPr lang="en-US" sz="4000" dirty="0"/>
            </a:br>
            <a:br>
              <a:rPr lang="en-US" sz="4000" dirty="0">
                <a:latin typeface="Sylfaen" panose="010A0502050306030303" pitchFamily="18" charset="0"/>
              </a:rPr>
            </a:br>
            <a:r>
              <a:rPr lang="en-US" sz="4000" dirty="0">
                <a:latin typeface="Sylfaen" panose="010A0502050306030303" pitchFamily="18" charset="0"/>
              </a:rPr>
              <a:t>The Markets and the SEC </a:t>
            </a:r>
            <a:br>
              <a:rPr lang="en-US" sz="4000" dirty="0">
                <a:latin typeface="Sylfaen" panose="010A0502050306030303" pitchFamily="18" charset="0"/>
              </a:rPr>
            </a:br>
            <a:r>
              <a:rPr lang="en-US" sz="2800" dirty="0">
                <a:latin typeface="Sylfaen" panose="010A0502050306030303" pitchFamily="18" charset="0"/>
              </a:rPr>
              <a:t>The Backdrop: 1970’s, 1995-2015</a:t>
            </a:r>
            <a:br>
              <a:rPr lang="en-US" sz="4000" i="1" dirty="0">
                <a:latin typeface="Sylfaen" panose="010A0502050306030303" pitchFamily="18" charset="0"/>
              </a:rPr>
            </a:br>
            <a:r>
              <a:rPr lang="en-US" sz="4000" dirty="0">
                <a:latin typeface="Sylfaen" pitchFamily="18" charset="0"/>
              </a:rPr>
              <a:t> </a:t>
            </a:r>
          </a:p>
        </p:txBody>
      </p:sp>
    </p:spTree>
    <p:extLst>
      <p:ext uri="{BB962C8B-B14F-4D97-AF65-F5344CB8AC3E}">
        <p14:creationId xmlns:p14="http://schemas.microsoft.com/office/powerpoint/2010/main" val="850925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34159" y="4416972"/>
            <a:ext cx="9144000" cy="1143000"/>
          </a:xfrm>
        </p:spPr>
        <p:txBody>
          <a:bodyPr/>
          <a:lstStyle/>
          <a:p>
            <a:pPr eaLnBrk="1" hangingPunct="1"/>
            <a:r>
              <a:rPr lang="en-US" sz="2800" dirty="0">
                <a:latin typeface="Sylfaen" pitchFamily="18" charset="0"/>
              </a:rPr>
              <a:t>“Houston, we have a problem.”</a:t>
            </a:r>
          </a:p>
        </p:txBody>
      </p:sp>
      <p:sp>
        <p:nvSpPr>
          <p:cNvPr id="5" name="Slide Number Placeholder 4"/>
          <p:cNvSpPr>
            <a:spLocks noGrp="1"/>
          </p:cNvSpPr>
          <p:nvPr>
            <p:ph type="sldNum" sz="quarter" idx="10"/>
          </p:nvPr>
        </p:nvSpPr>
        <p:spPr/>
        <p:txBody>
          <a:bodyPr/>
          <a:lstStyle/>
          <a:p>
            <a:pPr>
              <a:defRPr/>
            </a:pPr>
            <a:fld id="{815C211C-DB75-40E0-AF76-5D53393E8E98}" type="slidenum">
              <a:rPr lang="en-US" smtClean="0"/>
              <a:pPr>
                <a:defRPr/>
              </a:pPr>
              <a:t>12</a:t>
            </a:fld>
            <a:endParaRPr lang="en-US" dirty="0"/>
          </a:p>
        </p:txBody>
      </p:sp>
      <p:pic>
        <p:nvPicPr>
          <p:cNvPr id="1026" name="Picture 2" descr="http://i21.photobucket.com/albums/b300/spacemonkey_fg/Blog%20Pictures%20III/90sQuotes25_zpsa16960c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772" y="762000"/>
            <a:ext cx="8360228" cy="3657600"/>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133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Sylfaen" panose="010A0502050306030303" pitchFamily="18" charset="0"/>
              </a:rPr>
              <a:t>Battle Over Meaning of Advice</a:t>
            </a:r>
          </a:p>
        </p:txBody>
      </p:sp>
      <p:sp>
        <p:nvSpPr>
          <p:cNvPr id="3" name="Content Placeholder 2"/>
          <p:cNvSpPr>
            <a:spLocks noGrp="1"/>
          </p:cNvSpPr>
          <p:nvPr>
            <p:ph idx="1"/>
          </p:nvPr>
        </p:nvSpPr>
        <p:spPr/>
        <p:txBody>
          <a:bodyPr/>
          <a:lstStyle/>
          <a:p>
            <a:pPr marL="0" indent="0">
              <a:buNone/>
            </a:pPr>
            <a:r>
              <a:rPr lang="en-US" u="sng" dirty="0">
                <a:latin typeface="Sylfaen" panose="010A0502050306030303" pitchFamily="18" charset="0"/>
              </a:rPr>
              <a:t>View in History, Law, Logic &amp; Advisers Act </a:t>
            </a:r>
          </a:p>
          <a:p>
            <a:pPr marL="0" indent="0">
              <a:spcBef>
                <a:spcPts val="400"/>
              </a:spcBef>
              <a:buNone/>
            </a:pPr>
            <a:endParaRPr lang="en-US" sz="500" u="sng" dirty="0">
              <a:latin typeface="Sylfaen" panose="010A0502050306030303" pitchFamily="18" charset="0"/>
            </a:endParaRPr>
          </a:p>
          <a:p>
            <a:pPr>
              <a:spcBef>
                <a:spcPts val="400"/>
              </a:spcBef>
            </a:pPr>
            <a:r>
              <a:rPr lang="en-US" sz="2600" dirty="0">
                <a:latin typeface="Sylfaen" panose="010A0502050306030303" pitchFamily="18" charset="0"/>
              </a:rPr>
              <a:t>Advice and sales are inherently different and are understood to be different by consumers</a:t>
            </a:r>
          </a:p>
          <a:p>
            <a:pPr>
              <a:spcBef>
                <a:spcPts val="400"/>
              </a:spcBef>
            </a:pPr>
            <a:r>
              <a:rPr lang="en-US" sz="2600" dirty="0">
                <a:latin typeface="Sylfaen" panose="010A0502050306030303" pitchFamily="18" charset="0"/>
              </a:rPr>
              <a:t>AKA “Conflicts are Harmful View”</a:t>
            </a:r>
          </a:p>
          <a:p>
            <a:pPr>
              <a:spcBef>
                <a:spcPts val="400"/>
              </a:spcBef>
            </a:pPr>
            <a:r>
              <a:rPr lang="en-US" sz="2600" dirty="0">
                <a:latin typeface="Sylfaen" panose="010A0502050306030303" pitchFamily="18" charset="0"/>
              </a:rPr>
              <a:t>Advice – Expert advisor who is objective, competent, credible, and is paid to represent me</a:t>
            </a:r>
          </a:p>
          <a:p>
            <a:pPr>
              <a:spcBef>
                <a:spcPts val="400"/>
              </a:spcBef>
            </a:pPr>
            <a:r>
              <a:rPr lang="en-US" sz="2600" dirty="0">
                <a:latin typeface="Sylfaen" panose="010A0502050306030303" pitchFamily="18" charset="0"/>
              </a:rPr>
              <a:t>Sales – Expert sales person paid by company to distribute product, give product info, provide service; not service</a:t>
            </a:r>
          </a:p>
        </p:txBody>
      </p:sp>
      <p:sp>
        <p:nvSpPr>
          <p:cNvPr id="4" name="Slide Number Placeholder 3"/>
          <p:cNvSpPr>
            <a:spLocks noGrp="1"/>
          </p:cNvSpPr>
          <p:nvPr>
            <p:ph type="sldNum" sz="quarter" idx="10"/>
          </p:nvPr>
        </p:nvSpPr>
        <p:spPr/>
        <p:txBody>
          <a:bodyPr/>
          <a:lstStyle/>
          <a:p>
            <a:pPr>
              <a:defRPr/>
            </a:pPr>
            <a:fld id="{C2847451-6F32-46B8-AB74-5784383F392F}" type="slidenum">
              <a:rPr lang="en-US" smtClean="0"/>
              <a:pPr>
                <a:defRPr/>
              </a:pPr>
              <a:t>13</a:t>
            </a:fld>
            <a:endParaRPr lang="en-US" dirty="0"/>
          </a:p>
        </p:txBody>
      </p:sp>
    </p:spTree>
    <p:extLst>
      <p:ext uri="{BB962C8B-B14F-4D97-AF65-F5344CB8AC3E}">
        <p14:creationId xmlns:p14="http://schemas.microsoft.com/office/powerpoint/2010/main" val="2178595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Sylfaen" panose="010A0502050306030303" pitchFamily="18" charset="0"/>
              </a:rPr>
              <a:t>Battle Over Meaning of Advice </a:t>
            </a:r>
          </a:p>
        </p:txBody>
      </p:sp>
      <p:sp>
        <p:nvSpPr>
          <p:cNvPr id="3" name="Content Placeholder 2"/>
          <p:cNvSpPr>
            <a:spLocks noGrp="1"/>
          </p:cNvSpPr>
          <p:nvPr>
            <p:ph idx="1"/>
          </p:nvPr>
        </p:nvSpPr>
        <p:spPr/>
        <p:txBody>
          <a:bodyPr/>
          <a:lstStyle/>
          <a:p>
            <a:pPr marL="0" indent="0">
              <a:buNone/>
            </a:pPr>
            <a:r>
              <a:rPr lang="en-US" u="sng" dirty="0">
                <a:latin typeface="Sylfaen" panose="010A0502050306030303" pitchFamily="18" charset="0"/>
              </a:rPr>
              <a:t>Industry View: ‘We are all salespersons, now’* </a:t>
            </a:r>
          </a:p>
          <a:p>
            <a:pPr marL="0" indent="0">
              <a:buNone/>
            </a:pPr>
            <a:endParaRPr lang="en-US" sz="500" u="sng" dirty="0">
              <a:latin typeface="Sylfaen" panose="010A0502050306030303" pitchFamily="18" charset="0"/>
            </a:endParaRPr>
          </a:p>
          <a:p>
            <a:pPr>
              <a:spcBef>
                <a:spcPts val="400"/>
              </a:spcBef>
            </a:pPr>
            <a:r>
              <a:rPr lang="en-US" sz="2400" dirty="0">
                <a:latin typeface="Sylfaen" panose="010A0502050306030303" pitchFamily="18" charset="0"/>
              </a:rPr>
              <a:t>Antithetical to history, law, logic and Advisers Act</a:t>
            </a:r>
          </a:p>
          <a:p>
            <a:pPr>
              <a:spcBef>
                <a:spcPts val="400"/>
              </a:spcBef>
            </a:pPr>
            <a:r>
              <a:rPr lang="en-US" sz="2400" dirty="0">
                <a:latin typeface="Sylfaen" panose="010A0502050306030303" pitchFamily="18" charset="0"/>
              </a:rPr>
              <a:t>AKA “Conflicts are OK View”: Conflicts are everywhere,</a:t>
            </a:r>
          </a:p>
          <a:p>
            <a:pPr marL="0" indent="0">
              <a:spcBef>
                <a:spcPts val="400"/>
              </a:spcBef>
              <a:buNone/>
            </a:pPr>
            <a:r>
              <a:rPr lang="en-US" sz="2400" dirty="0">
                <a:latin typeface="Sylfaen" panose="010A0502050306030303" pitchFamily="18" charset="0"/>
              </a:rPr>
              <a:t>     part of life, cannot be avoided; thus, “acceptable”                  </a:t>
            </a:r>
          </a:p>
          <a:p>
            <a:pPr>
              <a:spcBef>
                <a:spcPts val="400"/>
              </a:spcBef>
            </a:pPr>
            <a:r>
              <a:rPr lang="en-US" sz="2400" dirty="0">
                <a:latin typeface="Sylfaen" panose="010A0502050306030303" pitchFamily="18" charset="0"/>
              </a:rPr>
              <a:t>Widely held by certain federal securities regulators and financial service industry</a:t>
            </a:r>
          </a:p>
          <a:p>
            <a:pPr marL="0" indent="0">
              <a:buNone/>
            </a:pPr>
            <a:endParaRPr lang="en-US" sz="2600" dirty="0">
              <a:latin typeface="Sylfaen" panose="010A0502050306030303" pitchFamily="18" charset="0"/>
            </a:endParaRPr>
          </a:p>
          <a:p>
            <a:pPr marL="0" indent="0">
              <a:buNone/>
            </a:pPr>
            <a:endParaRPr lang="en-US" sz="2600" dirty="0">
              <a:latin typeface="Sylfaen" panose="010A0502050306030303" pitchFamily="18" charset="0"/>
            </a:endParaRPr>
          </a:p>
          <a:p>
            <a:pPr marL="0" indent="0">
              <a:buNone/>
            </a:pPr>
            <a:r>
              <a:rPr lang="en-US" sz="1600" dirty="0">
                <a:latin typeface="Sylfaen" panose="010A0502050306030303" pitchFamily="18" charset="0"/>
              </a:rPr>
              <a:t>*With apologies to Milton Friedman, whose quote “We are all Keynesians now” was popularized by Richard Nixon</a:t>
            </a:r>
          </a:p>
        </p:txBody>
      </p:sp>
      <p:sp>
        <p:nvSpPr>
          <p:cNvPr id="4" name="Slide Number Placeholder 3"/>
          <p:cNvSpPr>
            <a:spLocks noGrp="1"/>
          </p:cNvSpPr>
          <p:nvPr>
            <p:ph type="sldNum" sz="quarter" idx="10"/>
          </p:nvPr>
        </p:nvSpPr>
        <p:spPr/>
        <p:txBody>
          <a:bodyPr/>
          <a:lstStyle/>
          <a:p>
            <a:pPr>
              <a:defRPr/>
            </a:pPr>
            <a:fld id="{C2847451-6F32-46B8-AB74-5784383F392F}" type="slidenum">
              <a:rPr lang="en-US" smtClean="0"/>
              <a:pPr>
                <a:defRPr/>
              </a:pPr>
              <a:t>14</a:t>
            </a:fld>
            <a:endParaRPr lang="en-US" dirty="0"/>
          </a:p>
        </p:txBody>
      </p:sp>
    </p:spTree>
    <p:extLst>
      <p:ext uri="{BB962C8B-B14F-4D97-AF65-F5344CB8AC3E}">
        <p14:creationId xmlns:p14="http://schemas.microsoft.com/office/powerpoint/2010/main" val="1260780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idx="4294967295"/>
          </p:nvPr>
        </p:nvSpPr>
        <p:spPr>
          <a:xfrm>
            <a:off x="0" y="533400"/>
            <a:ext cx="9144000" cy="1143000"/>
          </a:xfrm>
        </p:spPr>
        <p:txBody>
          <a:bodyPr/>
          <a:lstStyle/>
          <a:p>
            <a:pPr eaLnBrk="1" hangingPunct="1"/>
            <a:r>
              <a:rPr lang="en-US" sz="4000" dirty="0">
                <a:latin typeface="Sylfaen" pitchFamily="18" charset="0"/>
              </a:rPr>
              <a:t>Battle Over Meaning of Advice</a:t>
            </a:r>
            <a:endParaRPr lang="en-US" sz="2400" dirty="0">
              <a:latin typeface="Sylfaen" pitchFamily="18" charset="0"/>
            </a:endParaRPr>
          </a:p>
        </p:txBody>
      </p:sp>
      <p:sp>
        <p:nvSpPr>
          <p:cNvPr id="41986" name="Content Placeholder 2"/>
          <p:cNvSpPr>
            <a:spLocks noGrp="1"/>
          </p:cNvSpPr>
          <p:nvPr>
            <p:ph idx="4294967295"/>
          </p:nvPr>
        </p:nvSpPr>
        <p:spPr>
          <a:xfrm>
            <a:off x="381000" y="1600200"/>
            <a:ext cx="4572000" cy="5029200"/>
          </a:xfrm>
        </p:spPr>
        <p:txBody>
          <a:bodyPr/>
          <a:lstStyle/>
          <a:p>
            <a:pPr eaLnBrk="1" hangingPunct="1">
              <a:spcBef>
                <a:spcPts val="400"/>
              </a:spcBef>
              <a:buSzPct val="60000"/>
            </a:pPr>
            <a:r>
              <a:rPr lang="en-US" sz="2200" dirty="0">
                <a:latin typeface="Sylfaen" panose="010A0502050306030303" pitchFamily="18" charset="0"/>
                <a:cs typeface="Cordia New" charset="-34"/>
              </a:rPr>
              <a:t>Investors don’t know there’s a battle; they </a:t>
            </a:r>
            <a:r>
              <a:rPr lang="en-US" sz="2200" i="1" dirty="0">
                <a:latin typeface="Sylfaen" panose="010A0502050306030303" pitchFamily="18" charset="0"/>
                <a:cs typeface="Cordia New" charset="-34"/>
              </a:rPr>
              <a:t>know</a:t>
            </a:r>
            <a:r>
              <a:rPr lang="en-US" sz="2200" dirty="0">
                <a:latin typeface="Sylfaen" panose="010A0502050306030303" pitchFamily="18" charset="0"/>
                <a:cs typeface="Cordia New" charset="-34"/>
              </a:rPr>
              <a:t> advice is different from sales </a:t>
            </a:r>
          </a:p>
          <a:p>
            <a:pPr eaLnBrk="1" hangingPunct="1">
              <a:spcBef>
                <a:spcPts val="400"/>
              </a:spcBef>
              <a:buSzPct val="60000"/>
            </a:pPr>
            <a:r>
              <a:rPr lang="en-US" sz="2200" dirty="0">
                <a:latin typeface="Sylfaen" panose="010A0502050306030303" pitchFamily="18" charset="0"/>
                <a:cs typeface="Cordia New" charset="-34"/>
              </a:rPr>
              <a:t>Except in finance where many say they “advise” when they sell </a:t>
            </a:r>
          </a:p>
          <a:p>
            <a:pPr eaLnBrk="1" hangingPunct="1">
              <a:spcBef>
                <a:spcPts val="400"/>
              </a:spcBef>
              <a:buSzPct val="60000"/>
            </a:pPr>
            <a:r>
              <a:rPr lang="en-US" sz="2200" dirty="0">
                <a:latin typeface="Sylfaen" panose="010A0502050306030303" pitchFamily="18" charset="0"/>
                <a:cs typeface="Cordia New" charset="-34"/>
              </a:rPr>
              <a:t>As CFA Managing Director,      Kurt Schacht, wrote in 2015:</a:t>
            </a:r>
          </a:p>
          <a:p>
            <a:pPr marL="0" indent="0" eaLnBrk="1" hangingPunct="1">
              <a:spcBef>
                <a:spcPts val="400"/>
              </a:spcBef>
              <a:buSzPct val="60000"/>
              <a:buNone/>
            </a:pPr>
            <a:endParaRPr lang="en-US" sz="500" dirty="0">
              <a:latin typeface="Sylfaen" panose="010A0502050306030303" pitchFamily="18" charset="0"/>
              <a:cs typeface="Cordia New" charset="-34"/>
            </a:endParaRPr>
          </a:p>
          <a:p>
            <a:pPr marL="0" indent="0" algn="ctr" eaLnBrk="1" hangingPunct="1">
              <a:lnSpc>
                <a:spcPct val="80000"/>
              </a:lnSpc>
              <a:buSzPct val="60000"/>
              <a:buNone/>
            </a:pPr>
            <a:r>
              <a:rPr lang="en-US" sz="1900" i="1" dirty="0">
                <a:latin typeface="Sylfaen" panose="010A0502050306030303" pitchFamily="18" charset="0"/>
                <a:cs typeface="Cordia New" charset="-34"/>
              </a:rPr>
              <a:t>“If you are transparent that you are not acting solely for the benefit of the customer and that you are not their personal investment adviser, that’s fine. (But) … stop holding yourself out as someone’s personal financial adviser because you are not – you are a salesperson.” </a:t>
            </a:r>
          </a:p>
          <a:p>
            <a:pPr marL="0" indent="0" eaLnBrk="1" hangingPunct="1">
              <a:lnSpc>
                <a:spcPct val="80000"/>
              </a:lnSpc>
              <a:buSzPct val="60000"/>
              <a:buNone/>
            </a:pPr>
            <a:endParaRPr lang="en-US" sz="3000" dirty="0">
              <a:latin typeface="Cordia New" charset="-34"/>
              <a:cs typeface="Cordia New" charset="-34"/>
            </a:endParaRPr>
          </a:p>
        </p:txBody>
      </p:sp>
      <p:sp>
        <p:nvSpPr>
          <p:cNvPr id="5" name="Slide Number Placeholder 4"/>
          <p:cNvSpPr txBox="1">
            <a:spLocks noGrp="1"/>
          </p:cNvSpPr>
          <p:nvPr/>
        </p:nvSpPr>
        <p:spPr>
          <a:xfrm>
            <a:off x="6629400" y="6416675"/>
            <a:ext cx="2133600" cy="365125"/>
          </a:xfrm>
          <a:prstGeom prst="rect">
            <a:avLst/>
          </a:prstGeom>
          <a:noFill/>
        </p:spPr>
        <p:txBody>
          <a:bodyPr anchor="ctr"/>
          <a:lstStyle/>
          <a:p>
            <a:pPr algn="r" fontAlgn="auto">
              <a:spcBef>
                <a:spcPts val="0"/>
              </a:spcBef>
              <a:spcAft>
                <a:spcPts val="0"/>
              </a:spcAft>
              <a:defRPr/>
            </a:pPr>
            <a:fld id="{1CCA08A0-3276-4279-8406-39E026C4FE78}" type="slidenum">
              <a:rPr lang="en-US" sz="1200">
                <a:solidFill>
                  <a:schemeClr val="tx1">
                    <a:tint val="75000"/>
                  </a:schemeClr>
                </a:solidFill>
                <a:latin typeface="+mn-lt"/>
              </a:rPr>
              <a:pPr algn="r" fontAlgn="auto">
                <a:spcBef>
                  <a:spcPts val="0"/>
                </a:spcBef>
                <a:spcAft>
                  <a:spcPts val="0"/>
                </a:spcAft>
                <a:defRPr/>
              </a:pPr>
              <a:t>15</a:t>
            </a:fld>
            <a:endParaRPr lang="en-US" sz="1200" dirty="0">
              <a:solidFill>
                <a:schemeClr val="tx1">
                  <a:tint val="75000"/>
                </a:schemeClr>
              </a:solidFill>
              <a:latin typeface="+mn-lt"/>
            </a:endParaRPr>
          </a:p>
        </p:txBody>
      </p:sp>
      <p:pic>
        <p:nvPicPr>
          <p:cNvPr id="4098" name="Picture 2" descr="http://decamillacapital.com/sites/default/files/styles/modal_lg/public/invest_big.jpg?itok=DkZCXAQ-"/>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7168" y="2534443"/>
            <a:ext cx="3655831" cy="27995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ontent Placeholder 2"/>
          <p:cNvSpPr>
            <a:spLocks noGrp="1"/>
          </p:cNvSpPr>
          <p:nvPr>
            <p:ph idx="4294967295"/>
          </p:nvPr>
        </p:nvSpPr>
        <p:spPr>
          <a:xfrm>
            <a:off x="504497" y="1683526"/>
            <a:ext cx="8229600" cy="4214287"/>
          </a:xfrm>
        </p:spPr>
        <p:txBody>
          <a:bodyPr/>
          <a:lstStyle/>
          <a:p>
            <a:pPr eaLnBrk="1" hangingPunct="1">
              <a:spcBef>
                <a:spcPts val="400"/>
              </a:spcBef>
              <a:buSzPct val="60000"/>
            </a:pPr>
            <a:r>
              <a:rPr lang="en-US" sz="2800" dirty="0">
                <a:latin typeface="Sylfaen" panose="010A0502050306030303" pitchFamily="18" charset="0"/>
                <a:cs typeface="Cordia New" charset="-34"/>
              </a:rPr>
              <a:t>Increased investor awareness of fiduciary versus sales standards from DOL Conflicts of Interest Rule</a:t>
            </a:r>
          </a:p>
          <a:p>
            <a:pPr eaLnBrk="1" hangingPunct="1">
              <a:spcBef>
                <a:spcPts val="400"/>
              </a:spcBef>
              <a:buSzPct val="60000"/>
              <a:buFont typeface="Arial" panose="020B0604020202020204" pitchFamily="34" charset="0"/>
              <a:buChar char="•"/>
            </a:pPr>
            <a:r>
              <a:rPr lang="en-US" sz="2800" dirty="0">
                <a:latin typeface="Sylfaen" panose="010A0502050306030303" pitchFamily="18" charset="0"/>
                <a:cs typeface="Cordia New" charset="-34"/>
              </a:rPr>
              <a:t>Growing millennial voice of skepticism</a:t>
            </a:r>
          </a:p>
          <a:p>
            <a:pPr eaLnBrk="1" hangingPunct="1">
              <a:spcBef>
                <a:spcPts val="400"/>
              </a:spcBef>
              <a:buSzPct val="60000"/>
              <a:buFont typeface="Arial" panose="020B0604020202020204" pitchFamily="34" charset="0"/>
              <a:buChar char="•"/>
            </a:pPr>
            <a:r>
              <a:rPr lang="en-US" sz="2800" dirty="0">
                <a:latin typeface="Sylfaen" panose="010A0502050306030303" pitchFamily="18" charset="0"/>
                <a:cs typeface="Cordia New" charset="-34"/>
              </a:rPr>
              <a:t>New technologies, products and delivery: ‘</a:t>
            </a:r>
            <a:r>
              <a:rPr lang="en-US" sz="2800" dirty="0" err="1">
                <a:latin typeface="Sylfaen" panose="010A0502050306030303" pitchFamily="18" charset="0"/>
                <a:cs typeface="Cordia New" charset="-34"/>
              </a:rPr>
              <a:t>Robos</a:t>
            </a:r>
            <a:r>
              <a:rPr lang="en-US" sz="2800" dirty="0">
                <a:latin typeface="Sylfaen" panose="010A0502050306030303" pitchFamily="18" charset="0"/>
                <a:cs typeface="Cordia New" charset="-34"/>
              </a:rPr>
              <a:t>’ </a:t>
            </a:r>
          </a:p>
          <a:p>
            <a:pPr eaLnBrk="1" hangingPunct="1">
              <a:spcBef>
                <a:spcPts val="400"/>
              </a:spcBef>
              <a:buSzPct val="60000"/>
              <a:buFont typeface="Arial" panose="020B0604020202020204" pitchFamily="34" charset="0"/>
              <a:buChar char="•"/>
            </a:pPr>
            <a:r>
              <a:rPr lang="en-US" sz="2800" dirty="0">
                <a:latin typeface="Sylfaen" panose="010A0502050306030303" pitchFamily="18" charset="0"/>
                <a:cs typeface="Cordia New" charset="-34"/>
              </a:rPr>
              <a:t>CFA Institute campaign ‘Putting Investors First’ </a:t>
            </a:r>
          </a:p>
          <a:p>
            <a:pPr eaLnBrk="1" hangingPunct="1">
              <a:spcBef>
                <a:spcPts val="400"/>
              </a:spcBef>
              <a:buSzPct val="60000"/>
              <a:buFont typeface="Arial" panose="020B0604020202020204" pitchFamily="34" charset="0"/>
              <a:buChar char="•"/>
            </a:pPr>
            <a:r>
              <a:rPr lang="en-US" sz="2800" dirty="0">
                <a:latin typeface="Sylfaen" panose="010A0502050306030303" pitchFamily="18" charset="0"/>
                <a:cs typeface="Cordia New" charset="-34"/>
              </a:rPr>
              <a:t>Institute for the Fiduciary Standard Best Practices for Financial Advisors and (to be announced May 24) Campaign for Investors   </a:t>
            </a:r>
          </a:p>
        </p:txBody>
      </p:sp>
      <p:sp>
        <p:nvSpPr>
          <p:cNvPr id="5" name="Slide Number Placeholder 4"/>
          <p:cNvSpPr txBox="1">
            <a:spLocks noGrp="1"/>
          </p:cNvSpPr>
          <p:nvPr/>
        </p:nvSpPr>
        <p:spPr>
          <a:xfrm>
            <a:off x="6629400" y="6416675"/>
            <a:ext cx="2133600" cy="365125"/>
          </a:xfrm>
          <a:prstGeom prst="rect">
            <a:avLst/>
          </a:prstGeom>
          <a:noFill/>
        </p:spPr>
        <p:txBody>
          <a:bodyPr anchor="ctr"/>
          <a:lstStyle/>
          <a:p>
            <a:pPr algn="r" fontAlgn="auto">
              <a:spcBef>
                <a:spcPts val="0"/>
              </a:spcBef>
              <a:spcAft>
                <a:spcPts val="0"/>
              </a:spcAft>
              <a:defRPr/>
            </a:pPr>
            <a:fld id="{F540B88E-16AE-47B9-B783-428CA78A3369}" type="slidenum">
              <a:rPr lang="en-US" sz="1200">
                <a:solidFill>
                  <a:schemeClr val="tx1">
                    <a:tint val="75000"/>
                  </a:schemeClr>
                </a:solidFill>
                <a:latin typeface="+mn-lt"/>
              </a:rPr>
              <a:pPr algn="r" fontAlgn="auto">
                <a:spcBef>
                  <a:spcPts val="0"/>
                </a:spcBef>
                <a:spcAft>
                  <a:spcPts val="0"/>
                </a:spcAft>
                <a:defRPr/>
              </a:pPr>
              <a:t>16</a:t>
            </a:fld>
            <a:endParaRPr lang="en-US" sz="1200" dirty="0">
              <a:solidFill>
                <a:schemeClr val="tx1">
                  <a:tint val="75000"/>
                </a:schemeClr>
              </a:solidFill>
              <a:latin typeface="+mn-lt"/>
            </a:endParaRPr>
          </a:p>
        </p:txBody>
      </p:sp>
      <p:sp>
        <p:nvSpPr>
          <p:cNvPr id="34819" name="Title 1"/>
          <p:cNvSpPr>
            <a:spLocks noGrp="1"/>
          </p:cNvSpPr>
          <p:nvPr>
            <p:ph type="title" idx="4294967295"/>
          </p:nvPr>
        </p:nvSpPr>
        <p:spPr>
          <a:xfrm>
            <a:off x="0" y="348712"/>
            <a:ext cx="9144000" cy="1371600"/>
          </a:xfrm>
        </p:spPr>
        <p:txBody>
          <a:bodyPr/>
          <a:lstStyle/>
          <a:p>
            <a:pPr eaLnBrk="1" hangingPunct="1"/>
            <a:r>
              <a:rPr lang="en-US" sz="4000" dirty="0">
                <a:latin typeface="Sylfaen" pitchFamily="18" charset="0"/>
              </a:rPr>
              <a:t>2016: An Historic Moment?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04800" y="762000"/>
            <a:ext cx="2996065" cy="5181600"/>
          </a:xfrm>
          <a:prstGeom prst="rect">
            <a:avLst/>
          </a:prstGeom>
        </p:spPr>
      </p:pic>
      <p:sp>
        <p:nvSpPr>
          <p:cNvPr id="32769" name="Title 1"/>
          <p:cNvSpPr>
            <a:spLocks noGrp="1"/>
          </p:cNvSpPr>
          <p:nvPr>
            <p:ph type="title" idx="4294967295"/>
          </p:nvPr>
        </p:nvSpPr>
        <p:spPr>
          <a:xfrm>
            <a:off x="323193" y="268014"/>
            <a:ext cx="9144000" cy="1143000"/>
          </a:xfrm>
        </p:spPr>
        <p:txBody>
          <a:bodyPr/>
          <a:lstStyle/>
          <a:p>
            <a:pPr eaLnBrk="1" hangingPunct="1"/>
            <a:br>
              <a:rPr lang="en-US" sz="4000" dirty="0">
                <a:latin typeface="Sylfaen" pitchFamily="18" charset="0"/>
              </a:rPr>
            </a:br>
            <a:r>
              <a:rPr lang="en-US" sz="4000" dirty="0">
                <a:latin typeface="Sylfaen" pitchFamily="18" charset="0"/>
              </a:rPr>
              <a:t>DOL Conflict of Interest Rule</a:t>
            </a:r>
            <a:br>
              <a:rPr lang="en-US" sz="4000" i="1" dirty="0">
                <a:latin typeface="Sylfaen" pitchFamily="18" charset="0"/>
              </a:rPr>
            </a:br>
            <a:r>
              <a:rPr lang="en-US" sz="4000" dirty="0">
                <a:latin typeface="Sylfaen" pitchFamily="18" charset="0"/>
              </a:rPr>
              <a:t>  </a:t>
            </a:r>
            <a:endParaRPr lang="en-US" sz="2400" dirty="0">
              <a:latin typeface="Sylfaen" pitchFamily="18" charset="0"/>
            </a:endParaRPr>
          </a:p>
        </p:txBody>
      </p:sp>
      <p:sp>
        <p:nvSpPr>
          <p:cNvPr id="32770" name="Content Placeholder 2"/>
          <p:cNvSpPr>
            <a:spLocks noGrp="1"/>
          </p:cNvSpPr>
          <p:nvPr>
            <p:ph idx="4294967295"/>
          </p:nvPr>
        </p:nvSpPr>
        <p:spPr>
          <a:xfrm>
            <a:off x="3352800" y="1581807"/>
            <a:ext cx="5410200" cy="4664075"/>
          </a:xfrm>
        </p:spPr>
        <p:txBody>
          <a:bodyPr/>
          <a:lstStyle/>
          <a:p>
            <a:pPr eaLnBrk="1" hangingPunct="1">
              <a:spcBef>
                <a:spcPts val="400"/>
              </a:spcBef>
              <a:buSzPct val="60000"/>
            </a:pPr>
            <a:r>
              <a:rPr lang="en-US" sz="2200" dirty="0">
                <a:latin typeface="Sylfaen" panose="010A0502050306030303" pitchFamily="18" charset="0"/>
                <a:cs typeface="Cordia New" charset="-34"/>
              </a:rPr>
              <a:t>1023-page rule aims to restore advice -- against the lobbying of the most influential industry in the country.</a:t>
            </a:r>
          </a:p>
          <a:p>
            <a:pPr eaLnBrk="1" hangingPunct="1">
              <a:spcBef>
                <a:spcPts val="400"/>
              </a:spcBef>
              <a:buSzPct val="60000"/>
            </a:pPr>
            <a:r>
              <a:rPr lang="en-US" sz="2200" dirty="0">
                <a:latin typeface="Sylfaen" panose="010A0502050306030303" pitchFamily="18" charset="0"/>
                <a:cs typeface="Cordia New" charset="-34"/>
              </a:rPr>
              <a:t>Rule kicks off a new era; a giant first step to reassert fiduciary ideals and to put fiduciary practices at the center of advice.</a:t>
            </a:r>
          </a:p>
          <a:p>
            <a:pPr eaLnBrk="1" hangingPunct="1">
              <a:spcBef>
                <a:spcPts val="400"/>
              </a:spcBef>
              <a:buSzPct val="60000"/>
            </a:pPr>
            <a:r>
              <a:rPr lang="en-US" sz="2200" dirty="0">
                <a:latin typeface="Sylfaen" panose="010A0502050306030303" pitchFamily="18" charset="0"/>
                <a:cs typeface="Cordia New" charset="-34"/>
              </a:rPr>
              <a:t>Rule raises questions that may require months/years to resolve. Meaning of “best interest” and “reasonable compensation?”</a:t>
            </a:r>
          </a:p>
          <a:p>
            <a:pPr eaLnBrk="1" hangingPunct="1">
              <a:spcBef>
                <a:spcPts val="400"/>
              </a:spcBef>
              <a:buSzPct val="60000"/>
            </a:pPr>
            <a:r>
              <a:rPr lang="en-US" sz="2200" dirty="0">
                <a:latin typeface="Sylfaen" panose="010A0502050306030303" pitchFamily="18" charset="0"/>
                <a:cs typeface="Cordia New" charset="-34"/>
              </a:rPr>
              <a:t>Advisors must fill vital role by leading and showing investors what “best interest” means. </a:t>
            </a:r>
          </a:p>
          <a:p>
            <a:pPr eaLnBrk="1" hangingPunct="1">
              <a:lnSpc>
                <a:spcPct val="80000"/>
              </a:lnSpc>
              <a:buSzPct val="60000"/>
            </a:pPr>
            <a:endParaRPr lang="en-US" sz="2700" dirty="0">
              <a:latin typeface="Cordia New" charset="-34"/>
              <a:cs typeface="Cordia New" charset="-34"/>
            </a:endParaRPr>
          </a:p>
        </p:txBody>
      </p:sp>
      <p:sp>
        <p:nvSpPr>
          <p:cNvPr id="5" name="Slide Number Placeholder 4"/>
          <p:cNvSpPr txBox="1">
            <a:spLocks noGrp="1"/>
          </p:cNvSpPr>
          <p:nvPr/>
        </p:nvSpPr>
        <p:spPr>
          <a:xfrm>
            <a:off x="6629400" y="6416675"/>
            <a:ext cx="2133600" cy="365125"/>
          </a:xfrm>
          <a:prstGeom prst="rect">
            <a:avLst/>
          </a:prstGeom>
          <a:noFill/>
        </p:spPr>
        <p:txBody>
          <a:bodyPr anchor="ctr"/>
          <a:lstStyle/>
          <a:p>
            <a:pPr algn="r" fontAlgn="auto">
              <a:spcBef>
                <a:spcPts val="0"/>
              </a:spcBef>
              <a:spcAft>
                <a:spcPts val="0"/>
              </a:spcAft>
              <a:defRPr/>
            </a:pPr>
            <a:fld id="{C0F6CEB9-2980-48DD-A7DC-535E6FA6A862}" type="slidenum">
              <a:rPr lang="en-US" sz="1200">
                <a:solidFill>
                  <a:schemeClr val="tx1">
                    <a:tint val="75000"/>
                  </a:schemeClr>
                </a:solidFill>
                <a:latin typeface="+mn-lt"/>
              </a:rPr>
              <a:pPr algn="r" fontAlgn="auto">
                <a:spcBef>
                  <a:spcPts val="0"/>
                </a:spcBef>
                <a:spcAft>
                  <a:spcPts val="0"/>
                </a:spcAft>
                <a:defRPr/>
              </a:pPr>
              <a:t>17</a:t>
            </a:fld>
            <a:endParaRPr lang="en-US" sz="1200" dirty="0">
              <a:solidFill>
                <a:schemeClr val="tx1">
                  <a:tint val="75000"/>
                </a:schemeClr>
              </a:solidFill>
              <a:latin typeface="+mn-lt"/>
            </a:endParaRPr>
          </a:p>
        </p:txBody>
      </p:sp>
    </p:spTree>
    <p:extLst>
      <p:ext uri="{BB962C8B-B14F-4D97-AF65-F5344CB8AC3E}">
        <p14:creationId xmlns:p14="http://schemas.microsoft.com/office/powerpoint/2010/main" val="23385263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idx="4294967295"/>
          </p:nvPr>
        </p:nvSpPr>
        <p:spPr>
          <a:xfrm>
            <a:off x="0" y="533400"/>
            <a:ext cx="9144000" cy="1143000"/>
          </a:xfrm>
        </p:spPr>
        <p:txBody>
          <a:bodyPr/>
          <a:lstStyle/>
          <a:p>
            <a:pPr eaLnBrk="1" hangingPunct="1"/>
            <a:r>
              <a:rPr lang="en-US" sz="4000" dirty="0">
                <a:latin typeface="Sylfaen" pitchFamily="18" charset="0"/>
              </a:rPr>
              <a:t>The Shot Heard ‘Round the World</a:t>
            </a:r>
            <a:endParaRPr lang="en-US" sz="2400" i="1" dirty="0">
              <a:latin typeface="Sylfaen" pitchFamily="18" charset="0"/>
            </a:endParaRPr>
          </a:p>
        </p:txBody>
      </p:sp>
      <p:sp>
        <p:nvSpPr>
          <p:cNvPr id="37890" name="Content Placeholder 2"/>
          <p:cNvSpPr>
            <a:spLocks noGrp="1"/>
          </p:cNvSpPr>
          <p:nvPr>
            <p:ph idx="4294967295"/>
          </p:nvPr>
        </p:nvSpPr>
        <p:spPr>
          <a:xfrm>
            <a:off x="1714500" y="5750303"/>
            <a:ext cx="5715000" cy="498097"/>
          </a:xfrm>
        </p:spPr>
        <p:txBody>
          <a:bodyPr/>
          <a:lstStyle/>
          <a:p>
            <a:pPr marL="0" indent="0" eaLnBrk="1" hangingPunct="1">
              <a:lnSpc>
                <a:spcPct val="80000"/>
              </a:lnSpc>
              <a:buSzPct val="60000"/>
              <a:buNone/>
            </a:pPr>
            <a:r>
              <a:rPr lang="en-US" sz="2200" dirty="0">
                <a:latin typeface="Sylfaen" panose="010A0502050306030303" pitchFamily="18" charset="0"/>
                <a:cs typeface="Cordia New" charset="-34"/>
              </a:rPr>
              <a:t>241 years ago in Concord, Massachusetts, 1775</a:t>
            </a:r>
          </a:p>
        </p:txBody>
      </p:sp>
      <p:sp>
        <p:nvSpPr>
          <p:cNvPr id="5" name="Slide Number Placeholder 4"/>
          <p:cNvSpPr txBox="1">
            <a:spLocks noGrp="1"/>
          </p:cNvSpPr>
          <p:nvPr/>
        </p:nvSpPr>
        <p:spPr>
          <a:xfrm>
            <a:off x="6629400" y="6416675"/>
            <a:ext cx="2133600" cy="365125"/>
          </a:xfrm>
          <a:prstGeom prst="rect">
            <a:avLst/>
          </a:prstGeom>
          <a:noFill/>
        </p:spPr>
        <p:txBody>
          <a:bodyPr anchor="ctr"/>
          <a:lstStyle/>
          <a:p>
            <a:pPr algn="r" fontAlgn="auto">
              <a:spcBef>
                <a:spcPts val="0"/>
              </a:spcBef>
              <a:spcAft>
                <a:spcPts val="0"/>
              </a:spcAft>
              <a:defRPr/>
            </a:pPr>
            <a:fld id="{416EA6B3-994B-4A81-9ED4-07290D420EC1}" type="slidenum">
              <a:rPr lang="en-US" sz="1200">
                <a:solidFill>
                  <a:schemeClr val="tx1">
                    <a:tint val="75000"/>
                  </a:schemeClr>
                </a:solidFill>
                <a:latin typeface="+mn-lt"/>
              </a:rPr>
              <a:pPr algn="r" fontAlgn="auto">
                <a:spcBef>
                  <a:spcPts val="0"/>
                </a:spcBef>
                <a:spcAft>
                  <a:spcPts val="0"/>
                </a:spcAft>
                <a:defRPr/>
              </a:pPr>
              <a:t>18</a:t>
            </a:fld>
            <a:endParaRPr lang="en-US" sz="1200" dirty="0">
              <a:solidFill>
                <a:schemeClr val="tx1">
                  <a:tint val="75000"/>
                </a:schemeClr>
              </a:solidFill>
              <a:latin typeface="+mn-lt"/>
            </a:endParaRPr>
          </a:p>
        </p:txBody>
      </p:sp>
      <p:pic>
        <p:nvPicPr>
          <p:cNvPr id="3074" name="Picture 2" descr="http://lehrman.isi.org/media/images/catalog/cache/The_Shot_Heard_Round_the_World.jpg/872px-The_Shot_Heard_Round_the_Worl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0" y="1676400"/>
            <a:ext cx="5981700" cy="3978653"/>
          </a:xfrm>
          <a:prstGeom prst="rect">
            <a:avLst/>
          </a:prstGeom>
          <a:noFill/>
          <a:effectLst>
            <a:softEdge rad="381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idx="4294967295"/>
          </p:nvPr>
        </p:nvSpPr>
        <p:spPr>
          <a:xfrm>
            <a:off x="0" y="533400"/>
            <a:ext cx="9144000" cy="1143000"/>
          </a:xfrm>
        </p:spPr>
        <p:txBody>
          <a:bodyPr/>
          <a:lstStyle/>
          <a:p>
            <a:pPr eaLnBrk="1" hangingPunct="1"/>
            <a:r>
              <a:rPr lang="en-US" sz="4000" dirty="0">
                <a:latin typeface="Sylfaen" pitchFamily="18" charset="0"/>
              </a:rPr>
              <a:t>2016: A Time to Lead      </a:t>
            </a:r>
          </a:p>
        </p:txBody>
      </p:sp>
      <p:sp>
        <p:nvSpPr>
          <p:cNvPr id="5" name="Slide Number Placeholder 4"/>
          <p:cNvSpPr txBox="1">
            <a:spLocks noGrp="1"/>
          </p:cNvSpPr>
          <p:nvPr/>
        </p:nvSpPr>
        <p:spPr>
          <a:xfrm>
            <a:off x="6629400" y="6416675"/>
            <a:ext cx="2133600" cy="365125"/>
          </a:xfrm>
          <a:prstGeom prst="rect">
            <a:avLst/>
          </a:prstGeom>
          <a:noFill/>
        </p:spPr>
        <p:txBody>
          <a:bodyPr anchor="ctr"/>
          <a:lstStyle/>
          <a:p>
            <a:pPr algn="r" fontAlgn="auto">
              <a:spcBef>
                <a:spcPts val="0"/>
              </a:spcBef>
              <a:spcAft>
                <a:spcPts val="0"/>
              </a:spcAft>
              <a:defRPr/>
            </a:pPr>
            <a:fld id="{F65A08AC-2DBB-4520-9F3C-A6558FF76012}" type="slidenum">
              <a:rPr lang="en-US" sz="1200">
                <a:solidFill>
                  <a:schemeClr val="tx1">
                    <a:tint val="75000"/>
                  </a:schemeClr>
                </a:solidFill>
                <a:latin typeface="+mn-lt"/>
              </a:rPr>
              <a:pPr algn="r" fontAlgn="auto">
                <a:spcBef>
                  <a:spcPts val="0"/>
                </a:spcBef>
                <a:spcAft>
                  <a:spcPts val="0"/>
                </a:spcAft>
                <a:defRPr/>
              </a:pPr>
              <a:t>19</a:t>
            </a:fld>
            <a:endParaRPr lang="en-US" sz="1200" dirty="0">
              <a:solidFill>
                <a:schemeClr val="tx1">
                  <a:tint val="75000"/>
                </a:schemeClr>
              </a:solidFill>
              <a:latin typeface="+mn-lt"/>
            </a:endParaRPr>
          </a:p>
        </p:txBody>
      </p:sp>
      <p:sp>
        <p:nvSpPr>
          <p:cNvPr id="2" name="Rectangle 1"/>
          <p:cNvSpPr/>
          <p:nvPr/>
        </p:nvSpPr>
        <p:spPr>
          <a:xfrm>
            <a:off x="190500" y="1728952"/>
            <a:ext cx="8763000" cy="3990836"/>
          </a:xfrm>
          <a:prstGeom prst="rect">
            <a:avLst/>
          </a:prstGeom>
        </p:spPr>
        <p:txBody>
          <a:bodyPr wrap="square">
            <a:spAutoFit/>
          </a:bodyPr>
          <a:lstStyle/>
          <a:p>
            <a:pPr marL="347472" indent="-347472" eaLnBrk="1" hangingPunct="1">
              <a:spcBef>
                <a:spcPts val="400"/>
              </a:spcBef>
              <a:buSzPct val="60000"/>
              <a:buFont typeface="Arial" panose="020B0604020202020204" pitchFamily="34" charset="0"/>
              <a:buChar char="•"/>
            </a:pPr>
            <a:r>
              <a:rPr lang="en-US" sz="2400" u="sng" dirty="0">
                <a:latin typeface="Sylfaen" panose="010A0502050306030303" pitchFamily="18" charset="0"/>
                <a:cs typeface="Cordia New" charset="-34"/>
              </a:rPr>
              <a:t>One</a:t>
            </a:r>
            <a:r>
              <a:rPr lang="en-US" sz="2400" dirty="0">
                <a:latin typeface="Sylfaen" panose="010A0502050306030303" pitchFamily="18" charset="0"/>
                <a:cs typeface="Cordia New" charset="-34"/>
              </a:rPr>
              <a:t>. Accept that investor skepticism is huge. It requires  advisors do more and talk less. To show investors in deeds what the DOL Rule should mean in concrete and practical terms. </a:t>
            </a:r>
          </a:p>
          <a:p>
            <a:pPr marL="347472" indent="-347472" eaLnBrk="1" hangingPunct="1">
              <a:spcBef>
                <a:spcPts val="400"/>
              </a:spcBef>
              <a:buSzPct val="60000"/>
              <a:buFont typeface="Arial" panose="020B0604020202020204" pitchFamily="34" charset="0"/>
              <a:buChar char="•"/>
            </a:pPr>
            <a:r>
              <a:rPr lang="en-US" sz="2400" u="sng" dirty="0">
                <a:latin typeface="Sylfaen" panose="010A0502050306030303" pitchFamily="18" charset="0"/>
                <a:cs typeface="Cordia New" charset="-34"/>
              </a:rPr>
              <a:t>Two</a:t>
            </a:r>
            <a:r>
              <a:rPr lang="en-US" sz="2400" dirty="0">
                <a:latin typeface="Sylfaen" panose="010A0502050306030303" pitchFamily="18" charset="0"/>
                <a:cs typeface="Cordia New" charset="-34"/>
              </a:rPr>
              <a:t>. “Engage with Investors First” to “Put Investors First” </a:t>
            </a:r>
          </a:p>
          <a:p>
            <a:pPr marL="347472" indent="-347472" eaLnBrk="1" hangingPunct="1">
              <a:spcBef>
                <a:spcPts val="400"/>
              </a:spcBef>
              <a:buSzPct val="60000"/>
              <a:buFont typeface="Arial" panose="020B0604020202020204" pitchFamily="34" charset="0"/>
              <a:buChar char="•"/>
            </a:pPr>
            <a:r>
              <a:rPr lang="en-US" sz="2400" u="sng" dirty="0">
                <a:latin typeface="Sylfaen" panose="010A0502050306030303" pitchFamily="18" charset="0"/>
                <a:cs typeface="Cordia New" charset="-34"/>
              </a:rPr>
              <a:t>Three</a:t>
            </a:r>
            <a:r>
              <a:rPr lang="en-US" sz="2400" dirty="0">
                <a:latin typeface="Sylfaen" panose="010A0502050306030303" pitchFamily="18" charset="0"/>
                <a:cs typeface="Cordia New" charset="-34"/>
              </a:rPr>
              <a:t>. Build on CFA Integrity List and Statement of Investor Rights. Speak in plain language about what really good advisors do. Verify.</a:t>
            </a:r>
          </a:p>
          <a:p>
            <a:pPr marL="347472" indent="-347472" eaLnBrk="1" hangingPunct="1">
              <a:spcBef>
                <a:spcPts val="400"/>
              </a:spcBef>
              <a:buSzPct val="60000"/>
              <a:buFont typeface="Arial" panose="020B0604020202020204" pitchFamily="34" charset="0"/>
              <a:buChar char="•"/>
            </a:pPr>
            <a:r>
              <a:rPr lang="en-US" sz="2400" u="sng" dirty="0">
                <a:latin typeface="Sylfaen" panose="010A0502050306030303" pitchFamily="18" charset="0"/>
                <a:cs typeface="Cordia New" charset="-34"/>
              </a:rPr>
              <a:t>Four</a:t>
            </a:r>
            <a:r>
              <a:rPr lang="en-US" sz="2400" dirty="0">
                <a:latin typeface="Sylfaen" panose="010A0502050306030303" pitchFamily="18" charset="0"/>
                <a:cs typeface="Cordia New" charset="-34"/>
              </a:rPr>
              <a:t>. Speak out in public about what investors should expect.</a:t>
            </a:r>
          </a:p>
          <a:p>
            <a:pPr marL="347472" indent="-347472" eaLnBrk="1" hangingPunct="1">
              <a:spcBef>
                <a:spcPts val="400"/>
              </a:spcBef>
              <a:buSzPct val="60000"/>
              <a:buFont typeface="Arial" panose="020B0604020202020204" pitchFamily="34" charset="0"/>
              <a:buChar char="•"/>
            </a:pPr>
            <a:r>
              <a:rPr lang="en-US" sz="2400" u="sng" dirty="0">
                <a:latin typeface="Sylfaen" panose="010A0502050306030303" pitchFamily="18" charset="0"/>
                <a:cs typeface="Cordia New" charset="-34"/>
              </a:rPr>
              <a:t>Five</a:t>
            </a:r>
            <a:r>
              <a:rPr lang="en-US" sz="2400" dirty="0">
                <a:latin typeface="Sylfaen" panose="010A0502050306030303" pitchFamily="18" charset="0"/>
                <a:cs typeface="Cordia New" charset="-34"/>
              </a:rPr>
              <a:t>. CFA Orlando, lead the nation and all other CFA Societies in how you will “Put Orlando Investors First”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9090"/>
            <a:ext cx="9220200" cy="3200400"/>
          </a:xfrm>
        </p:spPr>
        <p:txBody>
          <a:bodyPr/>
          <a:lstStyle/>
          <a:p>
            <a:br>
              <a:rPr lang="en-US" sz="4800" dirty="0">
                <a:latin typeface="Sylfaen" panose="010A0502050306030303" pitchFamily="18" charset="0"/>
              </a:rPr>
            </a:br>
            <a:r>
              <a:rPr lang="en-US" sz="4800" dirty="0">
                <a:latin typeface="Sylfaen" panose="010A0502050306030303" pitchFamily="18" charset="0"/>
              </a:rPr>
              <a:t>Thank you, CFA Orlando!</a:t>
            </a:r>
          </a:p>
        </p:txBody>
      </p:sp>
      <p:sp>
        <p:nvSpPr>
          <p:cNvPr id="4" name="Slide Number Placeholder 3"/>
          <p:cNvSpPr>
            <a:spLocks noGrp="1"/>
          </p:cNvSpPr>
          <p:nvPr>
            <p:ph type="sldNum" sz="quarter" idx="10"/>
          </p:nvPr>
        </p:nvSpPr>
        <p:spPr/>
        <p:txBody>
          <a:bodyPr/>
          <a:lstStyle/>
          <a:p>
            <a:pPr>
              <a:defRPr/>
            </a:pPr>
            <a:fld id="{C2847451-6F32-46B8-AB74-5784383F392F}" type="slidenum">
              <a:rPr lang="en-US" smtClean="0"/>
              <a:pPr>
                <a:defRPr/>
              </a:pPr>
              <a:t>2</a:t>
            </a:fld>
            <a:endParaRPr lang="en-US" dirty="0"/>
          </a:p>
        </p:txBody>
      </p:sp>
      <p:pic>
        <p:nvPicPr>
          <p:cNvPr id="6" name="Picture 2" descr="https://www.cfasociety.org/orlando/SiteAssets/CFA_Orlando_RG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5438" y="599090"/>
            <a:ext cx="3697562" cy="982444"/>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a:spLocks noGrp="1"/>
          </p:cNvSpPr>
          <p:nvPr>
            <p:ph idx="1"/>
          </p:nvPr>
        </p:nvSpPr>
        <p:spPr>
          <a:xfrm>
            <a:off x="457200" y="3778469"/>
            <a:ext cx="8305800" cy="2217956"/>
          </a:xfrm>
        </p:spPr>
        <p:txBody>
          <a:bodyPr/>
          <a:lstStyle/>
          <a:p>
            <a:pPr marL="347472" indent="-347472" eaLnBrk="1" hangingPunct="1">
              <a:spcBef>
                <a:spcPts val="400"/>
              </a:spcBef>
              <a:buSzPct val="60000"/>
              <a:buFont typeface="Arial" panose="020B0604020202020204" pitchFamily="34" charset="0"/>
              <a:buChar char="•"/>
            </a:pPr>
            <a:r>
              <a:rPr lang="en-US" sz="2200" dirty="0">
                <a:latin typeface="Sylfaen" panose="010A0502050306030303" pitchFamily="18" charset="0"/>
                <a:cs typeface="Cordia New" charset="-34"/>
              </a:rPr>
              <a:t>Institute: nonprofit formed in 2011 to advance fiduciary principles</a:t>
            </a:r>
          </a:p>
          <a:p>
            <a:pPr marL="347472" indent="-347472" eaLnBrk="1" hangingPunct="1">
              <a:spcBef>
                <a:spcPts val="400"/>
              </a:spcBef>
              <a:buSzPct val="60000"/>
              <a:buFont typeface="Arial" panose="020B0604020202020204" pitchFamily="34" charset="0"/>
              <a:buChar char="•"/>
            </a:pPr>
            <a:r>
              <a:rPr lang="en-US" sz="2200" dirty="0">
                <a:latin typeface="Sylfaen" panose="010A0502050306030303" pitchFamily="18" charset="0"/>
                <a:cs typeface="Cordia New" charset="-34"/>
              </a:rPr>
              <a:t>CFA Institute and Institute for the Fiduciary Standard</a:t>
            </a:r>
          </a:p>
          <a:p>
            <a:pPr marL="347472" indent="-347472" eaLnBrk="1" hangingPunct="1">
              <a:spcBef>
                <a:spcPts val="400"/>
              </a:spcBef>
              <a:buSzPct val="60000"/>
              <a:buFont typeface="Arial" panose="020B0604020202020204" pitchFamily="34" charset="0"/>
              <a:buChar char="•"/>
            </a:pPr>
            <a:r>
              <a:rPr lang="en-US" sz="2200" dirty="0">
                <a:latin typeface="Sylfaen" panose="010A0502050306030303" pitchFamily="18" charset="0"/>
                <a:cs typeface="Cordia New" charset="-34"/>
              </a:rPr>
              <a:t>John C. Bogle Legacy Forum (2012), Campaigns on Importance </a:t>
            </a:r>
          </a:p>
          <a:p>
            <a:pPr marL="347472" indent="-347472" eaLnBrk="1" hangingPunct="1">
              <a:spcBef>
                <a:spcPts val="400"/>
              </a:spcBef>
              <a:buSzPct val="60000"/>
              <a:buNone/>
            </a:pPr>
            <a:r>
              <a:rPr lang="en-US" sz="2200" dirty="0">
                <a:latin typeface="Sylfaen" panose="010A0502050306030303" pitchFamily="18" charset="0"/>
                <a:cs typeface="Cordia New" charset="-34"/>
              </a:rPr>
              <a:t>     of Investor Trust,  CFA </a:t>
            </a:r>
            <a:r>
              <a:rPr lang="en-US" sz="2200" dirty="0" err="1">
                <a:latin typeface="Sylfaen" panose="010A0502050306030303" pitchFamily="18" charset="0"/>
                <a:cs typeface="Cordia New" charset="-34"/>
              </a:rPr>
              <a:t>Charterholders</a:t>
            </a:r>
            <a:r>
              <a:rPr lang="en-US" sz="2200" dirty="0">
                <a:latin typeface="Sylfaen" panose="010A0502050306030303" pitchFamily="18" charset="0"/>
                <a:cs typeface="Cordia New" charset="-34"/>
              </a:rPr>
              <a:t> on Best Practices Board  </a:t>
            </a:r>
          </a:p>
        </p:txBody>
      </p:sp>
    </p:spTree>
    <p:extLst>
      <p:ext uri="{BB962C8B-B14F-4D97-AF65-F5344CB8AC3E}">
        <p14:creationId xmlns:p14="http://schemas.microsoft.com/office/powerpoint/2010/main" val="33822193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Sylfaen" panose="010A0502050306030303" pitchFamily="18" charset="0"/>
              </a:rPr>
              <a:t>Do More. Raise the Bar. Lead. </a:t>
            </a:r>
          </a:p>
        </p:txBody>
      </p:sp>
      <p:sp>
        <p:nvSpPr>
          <p:cNvPr id="3" name="Content Placeholder 2"/>
          <p:cNvSpPr>
            <a:spLocks noGrp="1"/>
          </p:cNvSpPr>
          <p:nvPr>
            <p:ph idx="1"/>
          </p:nvPr>
        </p:nvSpPr>
        <p:spPr>
          <a:xfrm>
            <a:off x="457200" y="1391362"/>
            <a:ext cx="8229600" cy="4495800"/>
          </a:xfrm>
        </p:spPr>
        <p:txBody>
          <a:bodyPr/>
          <a:lstStyle/>
          <a:p>
            <a:pPr marL="347472">
              <a:spcBef>
                <a:spcPts val="400"/>
              </a:spcBef>
            </a:pPr>
            <a:r>
              <a:rPr lang="en-US" sz="2450" dirty="0">
                <a:latin typeface="Sylfaen" panose="010A0502050306030303" pitchFamily="18" charset="0"/>
                <a:cs typeface="Cordia New" charset="-34"/>
              </a:rPr>
              <a:t>Put in writing that your fiduciary status exists at all times</a:t>
            </a:r>
          </a:p>
          <a:p>
            <a:pPr marL="347472">
              <a:spcBef>
                <a:spcPts val="400"/>
              </a:spcBef>
            </a:pPr>
            <a:r>
              <a:rPr lang="en-US" sz="2450" dirty="0">
                <a:latin typeface="Sylfaen" panose="010A0502050306030303" pitchFamily="18" charset="0"/>
                <a:cs typeface="Cordia New" charset="-34"/>
              </a:rPr>
              <a:t>Put in writing what clients pay. In “total costs.” In fees paid and fees and expenses received by the firm</a:t>
            </a:r>
          </a:p>
          <a:p>
            <a:pPr marL="347472">
              <a:spcBef>
                <a:spcPts val="400"/>
              </a:spcBef>
            </a:pPr>
            <a:r>
              <a:rPr lang="en-US" sz="2450" dirty="0">
                <a:latin typeface="Sylfaen" panose="010A0502050306030303" pitchFamily="18" charset="0"/>
                <a:cs typeface="Cordia New" charset="-34"/>
              </a:rPr>
              <a:t>Put in writing your conflicts and how they are overcome/managed</a:t>
            </a:r>
          </a:p>
          <a:p>
            <a:pPr marL="347472">
              <a:spcBef>
                <a:spcPts val="400"/>
              </a:spcBef>
            </a:pPr>
            <a:r>
              <a:rPr lang="en-US" sz="2450" dirty="0">
                <a:latin typeface="Sylfaen" panose="010A0502050306030303" pitchFamily="18" charset="0"/>
                <a:cs typeface="Cordia New" charset="-34"/>
              </a:rPr>
              <a:t>Put in writing your investment policy process or statement</a:t>
            </a:r>
          </a:p>
          <a:p>
            <a:pPr marL="347472">
              <a:spcBef>
                <a:spcPts val="400"/>
              </a:spcBef>
            </a:pPr>
            <a:r>
              <a:rPr lang="en-US" sz="2450" dirty="0">
                <a:latin typeface="Sylfaen" panose="010A0502050306030303" pitchFamily="18" charset="0"/>
                <a:cs typeface="Cordia New" charset="-34"/>
              </a:rPr>
              <a:t>Stay away from proprietary products or principal trading</a:t>
            </a:r>
          </a:p>
          <a:p>
            <a:pPr marL="347472">
              <a:spcBef>
                <a:spcPts val="400"/>
              </a:spcBef>
            </a:pPr>
            <a:r>
              <a:rPr lang="en-US" sz="2450" dirty="0">
                <a:latin typeface="Sylfaen" panose="010A0502050306030303" pitchFamily="18" charset="0"/>
                <a:cs typeface="Cordia New" charset="-34"/>
              </a:rPr>
              <a:t>Bottom line: Do what’s reasonable. Put it in writing. Verify.</a:t>
            </a:r>
          </a:p>
          <a:p>
            <a:pPr marL="347472">
              <a:spcBef>
                <a:spcPts val="400"/>
              </a:spcBef>
            </a:pPr>
            <a:r>
              <a:rPr lang="en-US" sz="2450" dirty="0">
                <a:latin typeface="Sylfaen" panose="010A0502050306030303" pitchFamily="18" charset="0"/>
                <a:cs typeface="Cordia New" charset="-34"/>
              </a:rPr>
              <a:t>Adopt Best Practices for Financial Advisors   </a:t>
            </a:r>
          </a:p>
          <a:p>
            <a:endParaRPr lang="en-US" dirty="0">
              <a:latin typeface="Cordia New" charset="-34"/>
              <a:cs typeface="Cordia New" charset="-34"/>
            </a:endParaRPr>
          </a:p>
          <a:p>
            <a:pPr marL="514350" indent="-514350">
              <a:buFont typeface="+mj-lt"/>
              <a:buAutoNum type="arabicParenR"/>
            </a:pPr>
            <a:endParaRPr lang="en-US" dirty="0">
              <a:latin typeface="Cordia New" charset="-34"/>
              <a:cs typeface="Cordia New" charset="-34"/>
            </a:endParaRPr>
          </a:p>
          <a:p>
            <a:endParaRPr lang="en-US" dirty="0"/>
          </a:p>
        </p:txBody>
      </p:sp>
      <p:sp>
        <p:nvSpPr>
          <p:cNvPr id="4" name="Slide Number Placeholder 3"/>
          <p:cNvSpPr>
            <a:spLocks noGrp="1"/>
          </p:cNvSpPr>
          <p:nvPr>
            <p:ph type="sldNum" sz="quarter" idx="10"/>
          </p:nvPr>
        </p:nvSpPr>
        <p:spPr/>
        <p:txBody>
          <a:bodyPr/>
          <a:lstStyle/>
          <a:p>
            <a:pPr>
              <a:defRPr/>
            </a:pPr>
            <a:fld id="{C2847451-6F32-46B8-AB74-5784383F392F}" type="slidenum">
              <a:rPr lang="en-US" smtClean="0"/>
              <a:pPr>
                <a:defRPr/>
              </a:pPr>
              <a:t>20</a:t>
            </a:fld>
            <a:endParaRPr lang="en-US" dirty="0"/>
          </a:p>
        </p:txBody>
      </p:sp>
    </p:spTree>
    <p:extLst>
      <p:ext uri="{BB962C8B-B14F-4D97-AF65-F5344CB8AC3E}">
        <p14:creationId xmlns:p14="http://schemas.microsoft.com/office/powerpoint/2010/main" val="34937725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t="-1000" b="-1000"/>
          </a:stretch>
        </a:blipFill>
        <a:effectLst/>
      </p:bgPr>
    </p:bg>
    <p:spTree>
      <p:nvGrpSpPr>
        <p:cNvPr id="1" name=""/>
        <p:cNvGrpSpPr/>
        <p:nvPr/>
      </p:nvGrpSpPr>
      <p:grpSpPr>
        <a:xfrm>
          <a:off x="0" y="0"/>
          <a:ext cx="0" cy="0"/>
          <a:chOff x="0" y="0"/>
          <a:chExt cx="0" cy="0"/>
        </a:xfrm>
      </p:grpSpPr>
      <p:sp>
        <p:nvSpPr>
          <p:cNvPr id="41985" name="Title 1"/>
          <p:cNvSpPr>
            <a:spLocks noGrp="1"/>
          </p:cNvSpPr>
          <p:nvPr>
            <p:ph type="title"/>
          </p:nvPr>
        </p:nvSpPr>
        <p:spPr>
          <a:xfrm>
            <a:off x="0" y="533400"/>
            <a:ext cx="9144000" cy="1143000"/>
          </a:xfrm>
        </p:spPr>
        <p:txBody>
          <a:bodyPr/>
          <a:lstStyle/>
          <a:p>
            <a:pPr eaLnBrk="1" hangingPunct="1"/>
            <a:br>
              <a:rPr lang="en-US" sz="4000" i="1" dirty="0">
                <a:latin typeface="Sylfaen" pitchFamily="18" charset="0"/>
              </a:rPr>
            </a:br>
            <a:r>
              <a:rPr lang="en-US" sz="4000" dirty="0">
                <a:latin typeface="Sylfaen" pitchFamily="18" charset="0"/>
              </a:rPr>
              <a:t>Do More. Speak Out. Lead </a:t>
            </a:r>
            <a:br>
              <a:rPr lang="en-US" sz="4000" dirty="0">
                <a:latin typeface="Sylfaen" pitchFamily="18" charset="0"/>
              </a:rPr>
            </a:br>
            <a:r>
              <a:rPr lang="en-US" sz="4000" dirty="0">
                <a:latin typeface="Sylfaen" pitchFamily="18" charset="0"/>
              </a:rPr>
              <a:t> </a:t>
            </a:r>
            <a:endParaRPr lang="en-US" sz="2400" dirty="0">
              <a:latin typeface="Sylfaen" pitchFamily="18" charset="0"/>
            </a:endParaRPr>
          </a:p>
        </p:txBody>
      </p:sp>
      <p:sp>
        <p:nvSpPr>
          <p:cNvPr id="41986" name="Content Placeholder 2"/>
          <p:cNvSpPr>
            <a:spLocks noGrp="1"/>
          </p:cNvSpPr>
          <p:nvPr>
            <p:ph idx="1"/>
          </p:nvPr>
        </p:nvSpPr>
        <p:spPr>
          <a:xfrm>
            <a:off x="457200" y="1828800"/>
            <a:ext cx="8229600" cy="2667000"/>
          </a:xfrm>
        </p:spPr>
        <p:txBody>
          <a:bodyPr/>
          <a:lstStyle/>
          <a:p>
            <a:pPr eaLnBrk="1" hangingPunct="1">
              <a:spcBef>
                <a:spcPts val="400"/>
              </a:spcBef>
              <a:buSzPct val="100000"/>
            </a:pPr>
            <a:r>
              <a:rPr lang="en-US" sz="2600" u="sng" dirty="0">
                <a:latin typeface="Sylfaen" panose="010A0502050306030303" pitchFamily="18" charset="0"/>
                <a:cs typeface="Cordia New" charset="-34"/>
              </a:rPr>
              <a:t>Speak out</a:t>
            </a:r>
            <a:r>
              <a:rPr lang="en-US" sz="2600" b="1" dirty="0">
                <a:latin typeface="Sylfaen" panose="010A0502050306030303" pitchFamily="18" charset="0"/>
                <a:cs typeface="Cordia New" charset="-34"/>
              </a:rPr>
              <a:t>. </a:t>
            </a:r>
            <a:r>
              <a:rPr lang="en-US" sz="2600" dirty="0">
                <a:latin typeface="Sylfaen" panose="010A0502050306030303" pitchFamily="18" charset="0"/>
                <a:cs typeface="Cordia New" charset="-34"/>
              </a:rPr>
              <a:t>Talk in plain English about what fiduciary advisors do. And what differentiates fiduciary deeds from product sales. And fiduciary deeds from bad practices too often seen in finance. </a:t>
            </a:r>
          </a:p>
          <a:p>
            <a:pPr eaLnBrk="1" hangingPunct="1">
              <a:spcBef>
                <a:spcPts val="400"/>
              </a:spcBef>
              <a:buSzPct val="100000"/>
            </a:pPr>
            <a:r>
              <a:rPr lang="en-US" sz="2600" u="sng" dirty="0">
                <a:latin typeface="Sylfaen" panose="010A0502050306030303" pitchFamily="18" charset="0"/>
                <a:cs typeface="Cordia New" charset="-34"/>
              </a:rPr>
              <a:t>Lead</a:t>
            </a:r>
            <a:r>
              <a:rPr lang="en-US" sz="2600" dirty="0">
                <a:latin typeface="Sylfaen" panose="010A0502050306030303" pitchFamily="18" charset="0"/>
                <a:cs typeface="Cordia New" charset="-34"/>
              </a:rPr>
              <a:t>. Think in large ways how CFA Orlando can advance “Putting Investors First” in 2016. </a:t>
            </a:r>
          </a:p>
          <a:p>
            <a:pPr marL="0" indent="0" eaLnBrk="1" hangingPunct="1">
              <a:lnSpc>
                <a:spcPct val="80000"/>
              </a:lnSpc>
              <a:buSzPct val="100000"/>
              <a:buNone/>
            </a:pPr>
            <a:endParaRPr lang="en-US" sz="3600" dirty="0">
              <a:latin typeface="Cordia New" charset="-34"/>
              <a:cs typeface="Cordia New" charset="-34"/>
            </a:endParaRPr>
          </a:p>
          <a:p>
            <a:pPr eaLnBrk="1" hangingPunct="1">
              <a:lnSpc>
                <a:spcPct val="80000"/>
              </a:lnSpc>
              <a:buSzPct val="100000"/>
            </a:pPr>
            <a:endParaRPr lang="en-US" b="1" dirty="0">
              <a:latin typeface="Cordia New" charset="-34"/>
              <a:cs typeface="Cordia New" charset="-34"/>
            </a:endParaRPr>
          </a:p>
          <a:p>
            <a:pPr marL="0" indent="0" eaLnBrk="1" hangingPunct="1">
              <a:lnSpc>
                <a:spcPct val="80000"/>
              </a:lnSpc>
              <a:buSzPct val="60000"/>
              <a:buNone/>
            </a:pPr>
            <a:endParaRPr lang="en-US" dirty="0">
              <a:latin typeface="Cordia New" charset="-34"/>
              <a:cs typeface="Cordia New" charset="-34"/>
            </a:endParaRPr>
          </a:p>
          <a:p>
            <a:pPr eaLnBrk="1" hangingPunct="1">
              <a:lnSpc>
                <a:spcPct val="80000"/>
              </a:lnSpc>
              <a:buSzPct val="60000"/>
            </a:pPr>
            <a:endParaRPr lang="en-US" dirty="0">
              <a:latin typeface="Cordia New" charset="-34"/>
              <a:cs typeface="Cordia New" charset="-34"/>
            </a:endParaRPr>
          </a:p>
        </p:txBody>
      </p:sp>
      <p:sp>
        <p:nvSpPr>
          <p:cNvPr id="5" name="Slide Number Placeholder 4"/>
          <p:cNvSpPr txBox="1">
            <a:spLocks noGrp="1"/>
          </p:cNvSpPr>
          <p:nvPr/>
        </p:nvSpPr>
        <p:spPr>
          <a:xfrm>
            <a:off x="6629400" y="6416675"/>
            <a:ext cx="2133600" cy="365125"/>
          </a:xfrm>
          <a:prstGeom prst="rect">
            <a:avLst/>
          </a:prstGeom>
          <a:noFill/>
        </p:spPr>
        <p:txBody>
          <a:bodyPr anchor="ctr"/>
          <a:lstStyle/>
          <a:p>
            <a:pPr algn="r" fontAlgn="auto">
              <a:spcBef>
                <a:spcPts val="0"/>
              </a:spcBef>
              <a:spcAft>
                <a:spcPts val="0"/>
              </a:spcAft>
              <a:defRPr/>
            </a:pPr>
            <a:fld id="{1CCA08A0-3276-4279-8406-39E026C4FE78}" type="slidenum">
              <a:rPr lang="en-US" sz="1200">
                <a:solidFill>
                  <a:schemeClr val="tx1">
                    <a:tint val="75000"/>
                  </a:schemeClr>
                </a:solidFill>
                <a:latin typeface="+mn-lt"/>
              </a:rPr>
              <a:pPr algn="r" fontAlgn="auto">
                <a:spcBef>
                  <a:spcPts val="0"/>
                </a:spcBef>
                <a:spcAft>
                  <a:spcPts val="0"/>
                </a:spcAft>
                <a:defRPr/>
              </a:pPr>
              <a:t>21</a:t>
            </a:fld>
            <a:endParaRPr lang="en-US" sz="1200" dirty="0">
              <a:solidFill>
                <a:schemeClr val="tx1">
                  <a:tint val="75000"/>
                </a:schemeClr>
              </a:solidFill>
              <a:latin typeface="+mn-lt"/>
            </a:endParaRPr>
          </a:p>
        </p:txBody>
      </p:sp>
    </p:spTree>
    <p:extLst>
      <p:ext uri="{BB962C8B-B14F-4D97-AF65-F5344CB8AC3E}">
        <p14:creationId xmlns:p14="http://schemas.microsoft.com/office/powerpoint/2010/main" val="3126216059"/>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t="-1000" b="-1000"/>
          </a:stretch>
        </a:blipFill>
        <a:effectLst/>
      </p:bgPr>
    </p:bg>
    <p:spTree>
      <p:nvGrpSpPr>
        <p:cNvPr id="1" name=""/>
        <p:cNvGrpSpPr/>
        <p:nvPr/>
      </p:nvGrpSpPr>
      <p:grpSpPr>
        <a:xfrm>
          <a:off x="0" y="0"/>
          <a:ext cx="0" cy="0"/>
          <a:chOff x="0" y="0"/>
          <a:chExt cx="0" cy="0"/>
        </a:xfrm>
      </p:grpSpPr>
      <p:sp>
        <p:nvSpPr>
          <p:cNvPr id="41985" name="Title 1"/>
          <p:cNvSpPr>
            <a:spLocks noGrp="1"/>
          </p:cNvSpPr>
          <p:nvPr>
            <p:ph type="title"/>
          </p:nvPr>
        </p:nvSpPr>
        <p:spPr>
          <a:xfrm>
            <a:off x="0" y="533400"/>
            <a:ext cx="9144000" cy="1143000"/>
          </a:xfrm>
        </p:spPr>
        <p:txBody>
          <a:bodyPr/>
          <a:lstStyle/>
          <a:p>
            <a:pPr eaLnBrk="1" hangingPunct="1"/>
            <a:br>
              <a:rPr lang="en-US" sz="4000" i="1" dirty="0">
                <a:latin typeface="Sylfaen" pitchFamily="18" charset="0"/>
              </a:rPr>
            </a:br>
            <a:r>
              <a:rPr lang="en-US" sz="3600" dirty="0">
                <a:latin typeface="Sylfaen" pitchFamily="18" charset="0"/>
              </a:rPr>
              <a:t>CFA Orlando: Make Orlando </a:t>
            </a:r>
            <a:br>
              <a:rPr lang="en-US" sz="3600" dirty="0">
                <a:latin typeface="Sylfaen" pitchFamily="18" charset="0"/>
              </a:rPr>
            </a:br>
            <a:r>
              <a:rPr lang="en-US" sz="3600" dirty="0">
                <a:latin typeface="Sylfaen" pitchFamily="18" charset="0"/>
              </a:rPr>
              <a:t>“Investors’ Best City in America” </a:t>
            </a:r>
            <a:br>
              <a:rPr lang="en-US" sz="4000" dirty="0">
                <a:latin typeface="Sylfaen" pitchFamily="18" charset="0"/>
              </a:rPr>
            </a:br>
            <a:r>
              <a:rPr lang="en-US" sz="4000" dirty="0">
                <a:latin typeface="Sylfaen" pitchFamily="18" charset="0"/>
              </a:rPr>
              <a:t> </a:t>
            </a:r>
            <a:endParaRPr lang="en-US" sz="2400" dirty="0">
              <a:latin typeface="Sylfaen" pitchFamily="18" charset="0"/>
            </a:endParaRPr>
          </a:p>
        </p:txBody>
      </p:sp>
      <p:sp>
        <p:nvSpPr>
          <p:cNvPr id="41986" name="Content Placeholder 2"/>
          <p:cNvSpPr>
            <a:spLocks noGrp="1"/>
          </p:cNvSpPr>
          <p:nvPr>
            <p:ph idx="1"/>
          </p:nvPr>
        </p:nvSpPr>
        <p:spPr>
          <a:xfrm>
            <a:off x="457200" y="1981200"/>
            <a:ext cx="8229600" cy="3962400"/>
          </a:xfrm>
        </p:spPr>
        <p:txBody>
          <a:bodyPr/>
          <a:lstStyle/>
          <a:p>
            <a:pPr eaLnBrk="1" hangingPunct="1">
              <a:spcBef>
                <a:spcPts val="400"/>
              </a:spcBef>
              <a:buSzPct val="100000"/>
            </a:pPr>
            <a:r>
              <a:rPr lang="en-US" sz="2400" dirty="0">
                <a:latin typeface="Sylfaen" panose="010A0502050306030303" pitchFamily="18" charset="0"/>
                <a:cs typeface="Cordia New" charset="-34"/>
              </a:rPr>
              <a:t>Lead the country and the world in “Putting Investors First”</a:t>
            </a:r>
          </a:p>
          <a:p>
            <a:pPr eaLnBrk="1" hangingPunct="1">
              <a:spcBef>
                <a:spcPts val="400"/>
              </a:spcBef>
              <a:buSzPct val="100000"/>
            </a:pPr>
            <a:r>
              <a:rPr lang="en-US" sz="2400" dirty="0">
                <a:latin typeface="Sylfaen" panose="010A0502050306030303" pitchFamily="18" charset="0"/>
                <a:cs typeface="Cordia New" charset="-34"/>
              </a:rPr>
              <a:t>Urge adoption of asset manager code of conduct </a:t>
            </a:r>
          </a:p>
          <a:p>
            <a:pPr eaLnBrk="1" hangingPunct="1">
              <a:spcBef>
                <a:spcPts val="400"/>
              </a:spcBef>
              <a:buSzPct val="100000"/>
            </a:pPr>
            <a:r>
              <a:rPr lang="en-US" sz="2400" dirty="0">
                <a:latin typeface="Sylfaen" panose="010A0502050306030303" pitchFamily="18" charset="0"/>
                <a:cs typeface="Cordia New" charset="-34"/>
              </a:rPr>
              <a:t>Establish an Orlando Campaign for Investors that challenges all advisors to meet Best Practices. </a:t>
            </a:r>
          </a:p>
          <a:p>
            <a:pPr eaLnBrk="1" hangingPunct="1">
              <a:spcBef>
                <a:spcPts val="400"/>
              </a:spcBef>
              <a:buSzPct val="100000"/>
            </a:pPr>
            <a:r>
              <a:rPr lang="en-US" sz="2400" dirty="0">
                <a:latin typeface="Sylfaen" panose="010A0502050306030303" pitchFamily="18" charset="0"/>
                <a:cs typeface="Cordia New" charset="-34"/>
              </a:rPr>
              <a:t>Reach across the aisle. Bring fiduciary advisors together. Invite other advisor groups to join. </a:t>
            </a:r>
          </a:p>
          <a:p>
            <a:pPr eaLnBrk="1" hangingPunct="1">
              <a:spcBef>
                <a:spcPts val="400"/>
              </a:spcBef>
              <a:buSzPct val="100000"/>
            </a:pPr>
            <a:r>
              <a:rPr lang="en-US" sz="2400" dirty="0">
                <a:latin typeface="Sylfaen" panose="010A0502050306030303" pitchFamily="18" charset="0"/>
                <a:cs typeface="Cordia New" charset="-34"/>
              </a:rPr>
              <a:t>Launch “Orlando, Investors’ Best City in America” during ‘Fiduciary September’ 2016</a:t>
            </a:r>
          </a:p>
          <a:p>
            <a:pPr eaLnBrk="1" hangingPunct="1">
              <a:lnSpc>
                <a:spcPct val="80000"/>
              </a:lnSpc>
              <a:buSzPct val="100000"/>
            </a:pPr>
            <a:endParaRPr lang="en-US" sz="3600" dirty="0">
              <a:latin typeface="Cordia New" charset="-34"/>
              <a:cs typeface="Cordia New" charset="-34"/>
            </a:endParaRPr>
          </a:p>
          <a:p>
            <a:pPr eaLnBrk="1" hangingPunct="1">
              <a:lnSpc>
                <a:spcPct val="80000"/>
              </a:lnSpc>
              <a:buSzPct val="100000"/>
            </a:pPr>
            <a:endParaRPr lang="en-US" sz="3600" b="1" dirty="0">
              <a:latin typeface="Cordia New" charset="-34"/>
              <a:cs typeface="Cordia New" charset="-34"/>
            </a:endParaRPr>
          </a:p>
          <a:p>
            <a:pPr eaLnBrk="1" hangingPunct="1">
              <a:lnSpc>
                <a:spcPct val="80000"/>
              </a:lnSpc>
              <a:buSzPct val="100000"/>
            </a:pPr>
            <a:endParaRPr lang="en-US" b="1" dirty="0">
              <a:latin typeface="Cordia New" charset="-34"/>
              <a:cs typeface="Cordia New" charset="-34"/>
            </a:endParaRPr>
          </a:p>
          <a:p>
            <a:pPr marL="0" indent="0" eaLnBrk="1" hangingPunct="1">
              <a:lnSpc>
                <a:spcPct val="80000"/>
              </a:lnSpc>
              <a:buSzPct val="60000"/>
              <a:buNone/>
            </a:pPr>
            <a:endParaRPr lang="en-US" dirty="0">
              <a:latin typeface="Cordia New" charset="-34"/>
              <a:cs typeface="Cordia New" charset="-34"/>
            </a:endParaRPr>
          </a:p>
          <a:p>
            <a:pPr eaLnBrk="1" hangingPunct="1">
              <a:lnSpc>
                <a:spcPct val="80000"/>
              </a:lnSpc>
              <a:buSzPct val="60000"/>
            </a:pPr>
            <a:endParaRPr lang="en-US" dirty="0">
              <a:latin typeface="Cordia New" charset="-34"/>
              <a:cs typeface="Cordia New" charset="-34"/>
            </a:endParaRPr>
          </a:p>
        </p:txBody>
      </p:sp>
      <p:sp>
        <p:nvSpPr>
          <p:cNvPr id="5" name="Slide Number Placeholder 4"/>
          <p:cNvSpPr txBox="1">
            <a:spLocks noGrp="1"/>
          </p:cNvSpPr>
          <p:nvPr/>
        </p:nvSpPr>
        <p:spPr>
          <a:xfrm>
            <a:off x="6629400" y="6416675"/>
            <a:ext cx="2133600" cy="365125"/>
          </a:xfrm>
          <a:prstGeom prst="rect">
            <a:avLst/>
          </a:prstGeom>
          <a:noFill/>
        </p:spPr>
        <p:txBody>
          <a:bodyPr anchor="ctr"/>
          <a:lstStyle/>
          <a:p>
            <a:pPr algn="r" fontAlgn="auto">
              <a:spcBef>
                <a:spcPts val="0"/>
              </a:spcBef>
              <a:spcAft>
                <a:spcPts val="0"/>
              </a:spcAft>
              <a:defRPr/>
            </a:pPr>
            <a:fld id="{1CCA08A0-3276-4279-8406-39E026C4FE78}" type="slidenum">
              <a:rPr lang="en-US" sz="1200">
                <a:solidFill>
                  <a:schemeClr val="tx1">
                    <a:tint val="75000"/>
                  </a:schemeClr>
                </a:solidFill>
                <a:latin typeface="+mn-lt"/>
              </a:rPr>
              <a:pPr algn="r" fontAlgn="auto">
                <a:spcBef>
                  <a:spcPts val="0"/>
                </a:spcBef>
                <a:spcAft>
                  <a:spcPts val="0"/>
                </a:spcAft>
                <a:defRPr/>
              </a:pPr>
              <a:t>22</a:t>
            </a:fld>
            <a:endParaRPr lang="en-US" sz="1200" dirty="0">
              <a:solidFill>
                <a:schemeClr val="tx1">
                  <a:tint val="75000"/>
                </a:schemeClr>
              </a:solidFill>
              <a:latin typeface="+mn-lt"/>
            </a:endParaRPr>
          </a:p>
        </p:txBody>
      </p:sp>
    </p:spTree>
    <p:extLst>
      <p:ext uri="{BB962C8B-B14F-4D97-AF65-F5344CB8AC3E}">
        <p14:creationId xmlns:p14="http://schemas.microsoft.com/office/powerpoint/2010/main" val="2644589558"/>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txBox="1">
            <a:spLocks/>
          </p:cNvSpPr>
          <p:nvPr/>
        </p:nvSpPr>
        <p:spPr bwMode="auto">
          <a:xfrm>
            <a:off x="0" y="1752600"/>
            <a:ext cx="9144000" cy="2133600"/>
          </a:xfrm>
          <a:prstGeom prst="rect">
            <a:avLst/>
          </a:prstGeom>
          <a:noFill/>
          <a:ln w="9525">
            <a:noFill/>
            <a:miter lim="800000"/>
            <a:headEnd/>
            <a:tailEnd/>
          </a:ln>
        </p:spPr>
        <p:txBody>
          <a:bodyPr anchor="ctr"/>
          <a:lstStyle/>
          <a:p>
            <a:pPr algn="ctr"/>
            <a:r>
              <a:rPr lang="en-US" sz="4400" dirty="0">
                <a:latin typeface="Sylfaen" pitchFamily="18" charset="0"/>
              </a:rPr>
              <a:t>Thank You</a:t>
            </a:r>
          </a:p>
          <a:p>
            <a:pPr algn="ctr"/>
            <a:endParaRPr lang="en-US" sz="2800" dirty="0">
              <a:latin typeface="Sylfaen" pitchFamily="18" charset="0"/>
            </a:endParaRPr>
          </a:p>
          <a:p>
            <a:pPr algn="ctr"/>
            <a:r>
              <a:rPr lang="en-US" sz="2800" dirty="0">
                <a:latin typeface="Sylfaen" pitchFamily="18" charset="0"/>
              </a:rPr>
              <a:t>www.thefiduciaryinstitute.org</a:t>
            </a:r>
          </a:p>
        </p:txBody>
      </p:sp>
      <p:sp>
        <p:nvSpPr>
          <p:cNvPr id="47106" name="Subtitle 2"/>
          <p:cNvSpPr txBox="1">
            <a:spLocks/>
          </p:cNvSpPr>
          <p:nvPr/>
        </p:nvSpPr>
        <p:spPr bwMode="auto">
          <a:xfrm>
            <a:off x="241903" y="5181600"/>
            <a:ext cx="4319587" cy="1447800"/>
          </a:xfrm>
          <a:prstGeom prst="rect">
            <a:avLst/>
          </a:prstGeom>
          <a:noFill/>
          <a:ln w="9525">
            <a:noFill/>
            <a:miter lim="800000"/>
            <a:headEnd/>
            <a:tailEnd/>
          </a:ln>
        </p:spPr>
        <p:txBody>
          <a:bodyPr/>
          <a:lstStyle/>
          <a:p>
            <a:pPr>
              <a:spcBef>
                <a:spcPct val="20000"/>
              </a:spcBef>
              <a:buFont typeface="Arial" charset="0"/>
              <a:buNone/>
            </a:pPr>
            <a:r>
              <a:rPr lang="en-US" dirty="0">
                <a:solidFill>
                  <a:srgbClr val="404040"/>
                </a:solidFill>
                <a:latin typeface="Sylfaen" pitchFamily="18" charset="0"/>
              </a:rPr>
              <a:t>Knut A. </a:t>
            </a:r>
            <a:r>
              <a:rPr lang="en-US" dirty="0" err="1">
                <a:solidFill>
                  <a:srgbClr val="404040"/>
                </a:solidFill>
                <a:latin typeface="Sylfaen" pitchFamily="18" charset="0"/>
              </a:rPr>
              <a:t>Rostad</a:t>
            </a:r>
            <a:r>
              <a:rPr lang="en-US" dirty="0">
                <a:solidFill>
                  <a:srgbClr val="404040"/>
                </a:solidFill>
                <a:latin typeface="Sylfaen" pitchFamily="18" charset="0"/>
              </a:rPr>
              <a:t>, President</a:t>
            </a:r>
          </a:p>
          <a:p>
            <a:pPr>
              <a:spcBef>
                <a:spcPct val="20000"/>
              </a:spcBef>
              <a:buFont typeface="Arial" charset="0"/>
              <a:buNone/>
            </a:pPr>
            <a:r>
              <a:rPr lang="en-US" dirty="0">
                <a:solidFill>
                  <a:srgbClr val="404040"/>
                </a:solidFill>
                <a:latin typeface="Sylfaen" pitchFamily="18" charset="0"/>
              </a:rPr>
              <a:t>Institute for the Fiduciary Standard</a:t>
            </a:r>
          </a:p>
          <a:p>
            <a:pPr>
              <a:spcBef>
                <a:spcPct val="20000"/>
              </a:spcBef>
              <a:buFont typeface="Arial" charset="0"/>
              <a:buNone/>
            </a:pPr>
            <a:r>
              <a:rPr lang="en-US" dirty="0">
                <a:solidFill>
                  <a:srgbClr val="404040"/>
                </a:solidFill>
                <a:latin typeface="Sylfaen" pitchFamily="18" charset="0"/>
              </a:rPr>
              <a:t>CFA Society, Orlando, Florida</a:t>
            </a:r>
          </a:p>
          <a:p>
            <a:pPr>
              <a:spcBef>
                <a:spcPct val="20000"/>
              </a:spcBef>
              <a:buFont typeface="Arial" charset="0"/>
              <a:buNone/>
            </a:pPr>
            <a:r>
              <a:rPr lang="en-US" dirty="0">
                <a:solidFill>
                  <a:srgbClr val="404040"/>
                </a:solidFill>
                <a:latin typeface="Sylfaen" pitchFamily="18" charset="0"/>
              </a:rPr>
              <a:t>May 3, 2016</a:t>
            </a:r>
          </a:p>
        </p:txBody>
      </p:sp>
      <p:pic>
        <p:nvPicPr>
          <p:cNvPr id="47107" name="Picture 11" descr="Logo_Transparent.png"/>
          <p:cNvPicPr>
            <a:picLocks noChangeAspect="1"/>
          </p:cNvPicPr>
          <p:nvPr/>
        </p:nvPicPr>
        <p:blipFill>
          <a:blip r:embed="rId3"/>
          <a:srcRect/>
          <a:stretch>
            <a:fillRect/>
          </a:stretch>
        </p:blipFill>
        <p:spPr bwMode="auto">
          <a:xfrm>
            <a:off x="3354388" y="5794375"/>
            <a:ext cx="5759450" cy="98742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152400" y="609600"/>
            <a:ext cx="8610600" cy="1219200"/>
          </a:xfrm>
        </p:spPr>
        <p:txBody>
          <a:bodyPr/>
          <a:lstStyle/>
          <a:p>
            <a:pPr eaLnBrk="1" hangingPunct="1"/>
            <a:r>
              <a:rPr lang="en-US" dirty="0">
                <a:latin typeface="Sylfaen" pitchFamily="18" charset="0"/>
              </a:rPr>
              <a:t>The State of Fiduciary Duties:  </a:t>
            </a:r>
            <a:br>
              <a:rPr lang="en-US" dirty="0">
                <a:latin typeface="Sylfaen" pitchFamily="18" charset="0"/>
              </a:rPr>
            </a:br>
            <a:r>
              <a:rPr lang="en-US" dirty="0">
                <a:latin typeface="Sylfaen" pitchFamily="18" charset="0"/>
              </a:rPr>
              <a:t>A Call for Activism</a:t>
            </a:r>
          </a:p>
        </p:txBody>
      </p:sp>
      <p:sp>
        <p:nvSpPr>
          <p:cNvPr id="5" name="Slide Number Placeholder 4"/>
          <p:cNvSpPr>
            <a:spLocks noGrp="1"/>
          </p:cNvSpPr>
          <p:nvPr>
            <p:ph type="sldNum" sz="quarter" idx="10"/>
          </p:nvPr>
        </p:nvSpPr>
        <p:spPr/>
        <p:txBody>
          <a:bodyPr/>
          <a:lstStyle/>
          <a:p>
            <a:pPr>
              <a:defRPr/>
            </a:pPr>
            <a:fld id="{4293795C-6785-44A0-9B85-837B52E093F5}" type="slidenum">
              <a:rPr lang="en-US"/>
              <a:pPr>
                <a:defRPr/>
              </a:pPr>
              <a:t>3</a:t>
            </a:fld>
            <a:endParaRPr lang="en-US" dirty="0"/>
          </a:p>
        </p:txBody>
      </p:sp>
      <p:sp>
        <p:nvSpPr>
          <p:cNvPr id="17411" name="Content Placeholder 2"/>
          <p:cNvSpPr>
            <a:spLocks noGrp="1"/>
          </p:cNvSpPr>
          <p:nvPr>
            <p:ph idx="1"/>
          </p:nvPr>
        </p:nvSpPr>
        <p:spPr>
          <a:xfrm>
            <a:off x="449317" y="2209800"/>
            <a:ext cx="8305800" cy="3810000"/>
          </a:xfrm>
        </p:spPr>
        <p:txBody>
          <a:bodyPr/>
          <a:lstStyle/>
          <a:p>
            <a:pPr eaLnBrk="1" hangingPunct="1">
              <a:spcBef>
                <a:spcPts val="400"/>
              </a:spcBef>
              <a:buSzPct val="60000"/>
            </a:pPr>
            <a:r>
              <a:rPr lang="en-US" sz="2250" dirty="0">
                <a:latin typeface="Sylfaen" panose="010A0502050306030303" pitchFamily="18" charset="0"/>
                <a:cs typeface="Cordia New" charset="-34"/>
              </a:rPr>
              <a:t>A Look back to 1940: Why fiduciary duties exist in securities law </a:t>
            </a:r>
          </a:p>
          <a:p>
            <a:pPr eaLnBrk="1" hangingPunct="1">
              <a:spcBef>
                <a:spcPts val="400"/>
              </a:spcBef>
              <a:buSzPct val="60000"/>
            </a:pPr>
            <a:r>
              <a:rPr lang="en-US" sz="2250" dirty="0">
                <a:latin typeface="Sylfaen" panose="010A0502050306030303" pitchFamily="18" charset="0"/>
                <a:cs typeface="Cordia New" charset="-34"/>
              </a:rPr>
              <a:t>1995—2015: Key events in the markets and at the SEC </a:t>
            </a:r>
          </a:p>
          <a:p>
            <a:pPr eaLnBrk="1" hangingPunct="1">
              <a:spcBef>
                <a:spcPts val="400"/>
              </a:spcBef>
              <a:buSzPct val="60000"/>
            </a:pPr>
            <a:r>
              <a:rPr lang="en-US" sz="2250" dirty="0">
                <a:latin typeface="Sylfaen" panose="010A0502050306030303" pitchFamily="18" charset="0"/>
                <a:cs typeface="Cordia New" charset="-34"/>
              </a:rPr>
              <a:t>The battle over two visions and two views of “advice” and “sales” </a:t>
            </a:r>
          </a:p>
          <a:p>
            <a:pPr eaLnBrk="1" hangingPunct="1">
              <a:spcBef>
                <a:spcPts val="400"/>
              </a:spcBef>
              <a:buSzPct val="60000"/>
            </a:pPr>
            <a:r>
              <a:rPr lang="en-US" sz="2250" dirty="0">
                <a:latin typeface="Sylfaen" panose="010A0502050306030303" pitchFamily="18" charset="0"/>
                <a:cs typeface="Cordia New" charset="-34"/>
              </a:rPr>
              <a:t>2016: DOL Conflict of Interest Rule </a:t>
            </a:r>
          </a:p>
          <a:p>
            <a:pPr eaLnBrk="1" hangingPunct="1">
              <a:spcBef>
                <a:spcPts val="400"/>
              </a:spcBef>
              <a:buSzPct val="60000"/>
            </a:pPr>
            <a:r>
              <a:rPr lang="en-US" sz="2250" dirty="0">
                <a:latin typeface="Sylfaen" panose="010A0502050306030303" pitchFamily="18" charset="0"/>
                <a:cs typeface="Cordia New" charset="-34"/>
              </a:rPr>
              <a:t>2016: ‘Engaging Investors, First’ </a:t>
            </a:r>
          </a:p>
          <a:p>
            <a:pPr eaLnBrk="1" hangingPunct="1">
              <a:spcBef>
                <a:spcPts val="400"/>
              </a:spcBef>
              <a:buSzPct val="60000"/>
            </a:pPr>
            <a:r>
              <a:rPr lang="en-US" sz="2250" dirty="0">
                <a:latin typeface="Sylfaen" panose="010A0502050306030303" pitchFamily="18" charset="0"/>
                <a:cs typeface="Cordia New" charset="-34"/>
              </a:rPr>
              <a:t>A new conversation with investors about what really good advisors do and how CFA Orlando can lead the nation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152400" y="609600"/>
            <a:ext cx="8610600" cy="1219200"/>
          </a:xfrm>
        </p:spPr>
        <p:txBody>
          <a:bodyPr/>
          <a:lstStyle/>
          <a:p>
            <a:pPr eaLnBrk="1" hangingPunct="1"/>
            <a:r>
              <a:rPr lang="en-US" dirty="0">
                <a:latin typeface="Sylfaen" pitchFamily="18" charset="0"/>
              </a:rPr>
              <a:t>Fiduciary Duties in Advisers Act of 1940 and Common Law</a:t>
            </a:r>
          </a:p>
        </p:txBody>
      </p:sp>
      <p:sp>
        <p:nvSpPr>
          <p:cNvPr id="5" name="Slide Number Placeholder 4"/>
          <p:cNvSpPr>
            <a:spLocks noGrp="1"/>
          </p:cNvSpPr>
          <p:nvPr>
            <p:ph type="sldNum" sz="quarter" idx="10"/>
          </p:nvPr>
        </p:nvSpPr>
        <p:spPr/>
        <p:txBody>
          <a:bodyPr/>
          <a:lstStyle/>
          <a:p>
            <a:pPr>
              <a:defRPr/>
            </a:pPr>
            <a:fld id="{4293795C-6785-44A0-9B85-837B52E093F5}" type="slidenum">
              <a:rPr lang="en-US"/>
              <a:pPr>
                <a:defRPr/>
              </a:pPr>
              <a:t>4</a:t>
            </a:fld>
            <a:endParaRPr lang="en-US" dirty="0"/>
          </a:p>
        </p:txBody>
      </p:sp>
      <p:sp>
        <p:nvSpPr>
          <p:cNvPr id="17411" name="Content Placeholder 2"/>
          <p:cNvSpPr>
            <a:spLocks noGrp="1"/>
          </p:cNvSpPr>
          <p:nvPr>
            <p:ph idx="1"/>
          </p:nvPr>
        </p:nvSpPr>
        <p:spPr>
          <a:xfrm>
            <a:off x="457200" y="2381961"/>
            <a:ext cx="8305800" cy="3429000"/>
          </a:xfrm>
        </p:spPr>
        <p:txBody>
          <a:bodyPr/>
          <a:lstStyle/>
          <a:p>
            <a:pPr eaLnBrk="1" hangingPunct="1">
              <a:spcBef>
                <a:spcPts val="400"/>
              </a:spcBef>
              <a:buSzPct val="60000"/>
            </a:pPr>
            <a:r>
              <a:rPr lang="en-US" sz="2300" dirty="0">
                <a:latin typeface="Sylfaen" panose="010A0502050306030303" pitchFamily="18" charset="0"/>
                <a:cs typeface="Cordia New" charset="-34"/>
              </a:rPr>
              <a:t>Fiduciary law versus contract law </a:t>
            </a:r>
          </a:p>
          <a:p>
            <a:pPr eaLnBrk="1" hangingPunct="1">
              <a:spcBef>
                <a:spcPts val="400"/>
              </a:spcBef>
              <a:buSzPct val="60000"/>
            </a:pPr>
            <a:r>
              <a:rPr lang="en-US" sz="2300" dirty="0">
                <a:latin typeface="Sylfaen" panose="010A0502050306030303" pitchFamily="18" charset="0"/>
                <a:cs typeface="Cordia New" charset="-34"/>
              </a:rPr>
              <a:t>Fiduciary concept in law, medicine, and finance exists to build trust and confidence in experts of socially important services</a:t>
            </a:r>
          </a:p>
          <a:p>
            <a:pPr eaLnBrk="1" hangingPunct="1">
              <a:spcBef>
                <a:spcPts val="400"/>
              </a:spcBef>
              <a:buSzPct val="60000"/>
            </a:pPr>
            <a:r>
              <a:rPr lang="en-US" sz="2300" dirty="0">
                <a:latin typeface="Sylfaen" panose="010A0502050306030303" pitchFamily="18" charset="0"/>
                <a:cs typeface="Cordia New" charset="-34"/>
              </a:rPr>
              <a:t>Inherent information asymmetry divides the layperson and expert</a:t>
            </a:r>
          </a:p>
          <a:p>
            <a:pPr eaLnBrk="1" hangingPunct="1">
              <a:spcBef>
                <a:spcPts val="400"/>
              </a:spcBef>
              <a:buSzPct val="60000"/>
            </a:pPr>
            <a:r>
              <a:rPr lang="en-US" sz="2300" dirty="0">
                <a:latin typeface="Sylfaen" panose="010A0502050306030303" pitchFamily="18" charset="0"/>
                <a:cs typeface="Cordia New" charset="-34"/>
              </a:rPr>
              <a:t>Advisers Act of 1940 crafted in the wake of the ‘29 stock market crash, to separate salespeople from advisors in finance</a:t>
            </a:r>
          </a:p>
        </p:txBody>
      </p:sp>
    </p:spTree>
    <p:extLst>
      <p:ext uri="{BB962C8B-B14F-4D97-AF65-F5344CB8AC3E}">
        <p14:creationId xmlns:p14="http://schemas.microsoft.com/office/powerpoint/2010/main" val="3266852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0" y="381000"/>
            <a:ext cx="9220200" cy="1295400"/>
          </a:xfrm>
        </p:spPr>
        <p:txBody>
          <a:bodyPr/>
          <a:lstStyle/>
          <a:p>
            <a:pPr eaLnBrk="1" hangingPunct="1"/>
            <a:br>
              <a:rPr lang="en-US" sz="4000" dirty="0"/>
            </a:br>
            <a:br>
              <a:rPr lang="en-US" sz="4000" dirty="0"/>
            </a:br>
            <a:r>
              <a:rPr lang="en-US" sz="3600" dirty="0">
                <a:latin typeface="Sylfaen" pitchFamily="18" charset="0"/>
              </a:rPr>
              <a:t>Advisers Act of 1940 as articulated by the Supreme Court in SEC v. Capital Gains Research Bureau</a:t>
            </a:r>
            <a:br>
              <a:rPr lang="en-US" sz="3600" dirty="0">
                <a:latin typeface="Sylfaen" pitchFamily="18" charset="0"/>
              </a:rPr>
            </a:br>
            <a:r>
              <a:rPr lang="en-US" sz="4000" dirty="0">
                <a:latin typeface="Sylfaen" pitchFamily="18" charset="0"/>
              </a:rPr>
              <a:t> </a:t>
            </a:r>
          </a:p>
        </p:txBody>
      </p:sp>
      <p:sp>
        <p:nvSpPr>
          <p:cNvPr id="19458" name="Content Placeholder 2"/>
          <p:cNvSpPr>
            <a:spLocks noGrp="1"/>
          </p:cNvSpPr>
          <p:nvPr>
            <p:ph idx="1"/>
          </p:nvPr>
        </p:nvSpPr>
        <p:spPr>
          <a:xfrm>
            <a:off x="228600" y="2590800"/>
            <a:ext cx="8534400" cy="3078163"/>
          </a:xfrm>
        </p:spPr>
        <p:txBody>
          <a:bodyPr/>
          <a:lstStyle/>
          <a:p>
            <a:pPr eaLnBrk="1" hangingPunct="1">
              <a:lnSpc>
                <a:spcPts val="2600"/>
              </a:lnSpc>
              <a:spcBef>
                <a:spcPts val="200"/>
              </a:spcBef>
              <a:buSzPct val="60000"/>
              <a:buFont typeface="Arial" charset="0"/>
              <a:buNone/>
            </a:pPr>
            <a:r>
              <a:rPr lang="en-US" sz="2200" dirty="0">
                <a:latin typeface="Sylfaen" panose="010A0502050306030303" pitchFamily="18" charset="0"/>
                <a:cs typeface="Cordia New" charset="-34"/>
              </a:rPr>
              <a:t>	“</a:t>
            </a:r>
            <a:r>
              <a:rPr lang="en-US" sz="2200" i="1" dirty="0">
                <a:latin typeface="Sylfaen" panose="010A0502050306030303" pitchFamily="18" charset="0"/>
              </a:rPr>
              <a:t>It requires but little appreciation… of what happened in this country during the 1920’s and 1930’s to realize how essential it is that the highest ethical standards prevail’ in every facet of the securities industry…”</a:t>
            </a:r>
          </a:p>
          <a:p>
            <a:pPr eaLnBrk="1" hangingPunct="1">
              <a:lnSpc>
                <a:spcPts val="2600"/>
              </a:lnSpc>
              <a:spcBef>
                <a:spcPts val="200"/>
              </a:spcBef>
              <a:buSzPct val="60000"/>
              <a:buFont typeface="Arial" charset="0"/>
              <a:buNone/>
            </a:pPr>
            <a:endParaRPr lang="en-US" sz="1800" i="1" dirty="0">
              <a:latin typeface="Arial" charset="0"/>
            </a:endParaRPr>
          </a:p>
          <a:p>
            <a:pPr eaLnBrk="1" hangingPunct="1">
              <a:lnSpc>
                <a:spcPts val="2600"/>
              </a:lnSpc>
              <a:spcBef>
                <a:spcPts val="200"/>
              </a:spcBef>
              <a:buSzPct val="60000"/>
              <a:buFont typeface="Arial" charset="0"/>
              <a:buNone/>
            </a:pPr>
            <a:endParaRPr lang="en-US" sz="2400" i="1" dirty="0"/>
          </a:p>
          <a:p>
            <a:pPr eaLnBrk="1" hangingPunct="1">
              <a:lnSpc>
                <a:spcPts val="2600"/>
              </a:lnSpc>
              <a:spcBef>
                <a:spcPts val="200"/>
              </a:spcBef>
              <a:buSzPct val="60000"/>
              <a:buFont typeface="Arial" charset="0"/>
              <a:buNone/>
            </a:pPr>
            <a:endParaRPr lang="en-US" sz="2400" i="1" dirty="0"/>
          </a:p>
          <a:p>
            <a:pPr eaLnBrk="1" hangingPunct="1">
              <a:lnSpc>
                <a:spcPts val="2600"/>
              </a:lnSpc>
              <a:spcBef>
                <a:spcPts val="200"/>
              </a:spcBef>
              <a:buSzPct val="60000"/>
              <a:buFont typeface="Arial" charset="0"/>
              <a:buNone/>
            </a:pPr>
            <a:r>
              <a:rPr lang="en-US" sz="2400" i="1" dirty="0"/>
              <a:t>						</a:t>
            </a:r>
            <a:r>
              <a:rPr lang="en-US" sz="2200" i="1" dirty="0">
                <a:latin typeface="Sylfaen" panose="010A0502050306030303" pitchFamily="18" charset="0"/>
              </a:rPr>
              <a:t> </a:t>
            </a:r>
            <a:r>
              <a:rPr lang="en-US" sz="2200" dirty="0">
                <a:latin typeface="Sylfaen" panose="010A0502050306030303" pitchFamily="18" charset="0"/>
              </a:rPr>
              <a:t>375 U. S. 180 (1963)</a:t>
            </a:r>
          </a:p>
        </p:txBody>
      </p:sp>
      <p:sp>
        <p:nvSpPr>
          <p:cNvPr id="5" name="Slide Number Placeholder 4"/>
          <p:cNvSpPr>
            <a:spLocks noGrp="1"/>
          </p:cNvSpPr>
          <p:nvPr>
            <p:ph type="sldNum" sz="quarter" idx="10"/>
          </p:nvPr>
        </p:nvSpPr>
        <p:spPr/>
        <p:txBody>
          <a:bodyPr/>
          <a:lstStyle/>
          <a:p>
            <a:pPr>
              <a:defRPr/>
            </a:pPr>
            <a:fld id="{54CF8512-3F91-4C74-854C-22C02AF85A41}" type="slidenum">
              <a:rPr lang="en-US"/>
              <a:pPr>
                <a:defRPr/>
              </a:pPr>
              <a:t>5</a:t>
            </a:fld>
            <a:endParaRPr lang="en-US" dirty="0"/>
          </a:p>
        </p:txBody>
      </p:sp>
    </p:spTree>
    <p:extLst>
      <p:ext uri="{BB962C8B-B14F-4D97-AF65-F5344CB8AC3E}">
        <p14:creationId xmlns:p14="http://schemas.microsoft.com/office/powerpoint/2010/main" val="410553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idx="4294967295"/>
          </p:nvPr>
        </p:nvSpPr>
        <p:spPr>
          <a:xfrm>
            <a:off x="304800" y="381000"/>
            <a:ext cx="8458200" cy="1295400"/>
          </a:xfrm>
        </p:spPr>
        <p:txBody>
          <a:bodyPr/>
          <a:lstStyle/>
          <a:p>
            <a:pPr eaLnBrk="1" hangingPunct="1"/>
            <a:br>
              <a:rPr lang="en-US" sz="3600" dirty="0">
                <a:latin typeface="Sylfaen" panose="010A0502050306030303" pitchFamily="18" charset="0"/>
              </a:rPr>
            </a:br>
            <a:br>
              <a:rPr lang="en-US" sz="3600" dirty="0">
                <a:latin typeface="Sylfaen" panose="010A0502050306030303" pitchFamily="18" charset="0"/>
              </a:rPr>
            </a:br>
            <a:r>
              <a:rPr lang="en-US" sz="3400" dirty="0">
                <a:latin typeface="Sylfaen" panose="010A0502050306030303" pitchFamily="18" charset="0"/>
              </a:rPr>
              <a:t>‘</a:t>
            </a:r>
            <a:r>
              <a:rPr lang="en-US" sz="3400" i="1" dirty="0">
                <a:latin typeface="Sylfaen" panose="010A0502050306030303" pitchFamily="18" charset="0"/>
              </a:rPr>
              <a:t>Investment Advisers could not perform their basic function … unless all conflicts of interest .. were removed’ </a:t>
            </a:r>
            <a:br>
              <a:rPr lang="en-US" sz="4000" i="1" dirty="0"/>
            </a:br>
            <a:r>
              <a:rPr lang="en-US" sz="4000" dirty="0">
                <a:latin typeface="Sylfaen" pitchFamily="18" charset="0"/>
              </a:rPr>
              <a:t> </a:t>
            </a:r>
          </a:p>
        </p:txBody>
      </p:sp>
      <p:sp>
        <p:nvSpPr>
          <p:cNvPr id="20482" name="Content Placeholder 2"/>
          <p:cNvSpPr>
            <a:spLocks noGrp="1"/>
          </p:cNvSpPr>
          <p:nvPr>
            <p:ph idx="4294967295"/>
          </p:nvPr>
        </p:nvSpPr>
        <p:spPr>
          <a:xfrm>
            <a:off x="304800" y="2514600"/>
            <a:ext cx="8534400" cy="3078163"/>
          </a:xfrm>
        </p:spPr>
        <p:txBody>
          <a:bodyPr/>
          <a:lstStyle/>
          <a:p>
            <a:pPr eaLnBrk="1" hangingPunct="1">
              <a:lnSpc>
                <a:spcPts val="2600"/>
              </a:lnSpc>
              <a:spcBef>
                <a:spcPts val="200"/>
              </a:spcBef>
              <a:buSzPct val="60000"/>
              <a:buFont typeface="Arial" charset="0"/>
              <a:buNone/>
            </a:pPr>
            <a:r>
              <a:rPr lang="en-US" sz="2200" dirty="0">
                <a:latin typeface="Sylfaen" panose="010A0502050306030303" pitchFamily="18" charset="0"/>
                <a:cs typeface="Cordia New" charset="-34"/>
              </a:rPr>
              <a:t>	</a:t>
            </a:r>
            <a:r>
              <a:rPr lang="en-US" sz="2200" i="1" dirty="0">
                <a:latin typeface="Sylfaen" panose="010A0502050306030303" pitchFamily="18" charset="0"/>
              </a:rPr>
              <a:t>”The report reflects the attitude – shared by investment advisers and the Commission – that investment advisers could not ‘completely perform their basic function – furnishing to clients on a personal basis competent, unbiased, and continuous advice regarding the sound management of their investments – unless all conflicts of interest between the investment counsel were removed..”</a:t>
            </a:r>
          </a:p>
          <a:p>
            <a:pPr eaLnBrk="1" hangingPunct="1">
              <a:lnSpc>
                <a:spcPts val="2600"/>
              </a:lnSpc>
              <a:spcBef>
                <a:spcPts val="200"/>
              </a:spcBef>
              <a:buSzPct val="60000"/>
              <a:buFont typeface="Arial" charset="0"/>
              <a:buNone/>
            </a:pPr>
            <a:endParaRPr lang="en-US" sz="1800" i="1" dirty="0">
              <a:latin typeface="Arial" charset="0"/>
            </a:endParaRPr>
          </a:p>
          <a:p>
            <a:pPr eaLnBrk="1" hangingPunct="1">
              <a:lnSpc>
                <a:spcPts val="2600"/>
              </a:lnSpc>
              <a:spcBef>
                <a:spcPts val="200"/>
              </a:spcBef>
              <a:buSzPct val="60000"/>
              <a:buFont typeface="Arial" charset="0"/>
              <a:buNone/>
            </a:pPr>
            <a:r>
              <a:rPr lang="en-US" sz="2400" i="1" dirty="0"/>
              <a:t>						</a:t>
            </a:r>
            <a:r>
              <a:rPr lang="en-US" sz="2200" dirty="0">
                <a:latin typeface="Sylfaen" panose="010A0502050306030303" pitchFamily="18" charset="0"/>
              </a:rPr>
              <a:t>375 U. S. 180 (1963)</a:t>
            </a:r>
          </a:p>
        </p:txBody>
      </p:sp>
      <p:sp>
        <p:nvSpPr>
          <p:cNvPr id="5" name="Slide Number Placeholder 4"/>
          <p:cNvSpPr txBox="1">
            <a:spLocks noGrp="1"/>
          </p:cNvSpPr>
          <p:nvPr/>
        </p:nvSpPr>
        <p:spPr>
          <a:xfrm>
            <a:off x="6629400" y="6416675"/>
            <a:ext cx="2133600" cy="365125"/>
          </a:xfrm>
          <a:prstGeom prst="rect">
            <a:avLst/>
          </a:prstGeom>
          <a:noFill/>
        </p:spPr>
        <p:txBody>
          <a:bodyPr anchor="ctr"/>
          <a:lstStyle/>
          <a:p>
            <a:pPr algn="r" fontAlgn="auto">
              <a:spcBef>
                <a:spcPts val="0"/>
              </a:spcBef>
              <a:spcAft>
                <a:spcPts val="0"/>
              </a:spcAft>
              <a:defRPr/>
            </a:pPr>
            <a:fld id="{C245A2A5-0892-469A-B842-4A32A943FA4E}" type="slidenum">
              <a:rPr lang="en-US" sz="1200">
                <a:solidFill>
                  <a:schemeClr val="tx1">
                    <a:tint val="75000"/>
                  </a:schemeClr>
                </a:solidFill>
                <a:latin typeface="+mn-lt"/>
              </a:rPr>
              <a:pPr algn="r" fontAlgn="auto">
                <a:spcBef>
                  <a:spcPts val="0"/>
                </a:spcBef>
                <a:spcAft>
                  <a:spcPts val="0"/>
                </a:spcAft>
                <a:defRPr/>
              </a:pPr>
              <a:t>6</a:t>
            </a:fld>
            <a:endParaRPr lang="en-US" sz="1200" dirty="0">
              <a:solidFill>
                <a:schemeClr val="tx1">
                  <a:tint val="75000"/>
                </a:schemeClr>
              </a:solidFill>
              <a:latin typeface="+mn-lt"/>
            </a:endParaRPr>
          </a:p>
        </p:txBody>
      </p:sp>
    </p:spTree>
    <p:extLst>
      <p:ext uri="{BB962C8B-B14F-4D97-AF65-F5344CB8AC3E}">
        <p14:creationId xmlns:p14="http://schemas.microsoft.com/office/powerpoint/2010/main" val="3285452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idx="4294967295"/>
          </p:nvPr>
        </p:nvSpPr>
        <p:spPr>
          <a:xfrm>
            <a:off x="304800" y="381000"/>
            <a:ext cx="8458200" cy="1295400"/>
          </a:xfrm>
        </p:spPr>
        <p:txBody>
          <a:bodyPr/>
          <a:lstStyle/>
          <a:p>
            <a:pPr eaLnBrk="1" hangingPunct="1"/>
            <a:br>
              <a:rPr lang="en-US" sz="4000" dirty="0"/>
            </a:br>
            <a:br>
              <a:rPr lang="en-US" sz="4000" dirty="0"/>
            </a:br>
            <a:r>
              <a:rPr lang="en-US" sz="3500" dirty="0">
                <a:latin typeface="Sylfaen" panose="010A0502050306030303" pitchFamily="18" charset="0"/>
              </a:rPr>
              <a:t>‘</a:t>
            </a:r>
            <a:r>
              <a:rPr lang="en-US" sz="3500" i="1" dirty="0">
                <a:latin typeface="Sylfaen" panose="010A0502050306030303" pitchFamily="18" charset="0"/>
              </a:rPr>
              <a:t>An investment adviser should continuously occupy an impartial and disinterested position …’</a:t>
            </a:r>
            <a:br>
              <a:rPr lang="en-US" sz="4000" i="1" dirty="0"/>
            </a:br>
            <a:r>
              <a:rPr lang="en-US" sz="4000" dirty="0">
                <a:latin typeface="Sylfaen" pitchFamily="18" charset="0"/>
              </a:rPr>
              <a:t> </a:t>
            </a:r>
          </a:p>
        </p:txBody>
      </p:sp>
      <p:sp>
        <p:nvSpPr>
          <p:cNvPr id="21506" name="Content Placeholder 2"/>
          <p:cNvSpPr>
            <a:spLocks noGrp="1"/>
          </p:cNvSpPr>
          <p:nvPr>
            <p:ph idx="4294967295"/>
          </p:nvPr>
        </p:nvSpPr>
        <p:spPr>
          <a:xfrm>
            <a:off x="304800" y="2667000"/>
            <a:ext cx="8534400" cy="3078163"/>
          </a:xfrm>
        </p:spPr>
        <p:txBody>
          <a:bodyPr/>
          <a:lstStyle/>
          <a:p>
            <a:pPr eaLnBrk="1" hangingPunct="1">
              <a:lnSpc>
                <a:spcPts val="2600"/>
              </a:lnSpc>
              <a:spcBef>
                <a:spcPts val="200"/>
              </a:spcBef>
              <a:buSzPct val="60000"/>
              <a:buFont typeface="Arial" charset="0"/>
              <a:buNone/>
            </a:pPr>
            <a:r>
              <a:rPr lang="en-US" sz="2200" dirty="0">
                <a:latin typeface="Sylfaen" panose="010A0502050306030303" pitchFamily="18" charset="0"/>
                <a:cs typeface="Cordia New" charset="-34"/>
              </a:rPr>
              <a:t>	</a:t>
            </a:r>
            <a:r>
              <a:rPr lang="en-US" sz="2200" i="1" dirty="0">
                <a:latin typeface="Sylfaen" panose="010A0502050306030303" pitchFamily="18" charset="0"/>
              </a:rPr>
              <a:t>”The report incorporated the Code of Ethics and Standards of Practice of one of the leading investment counsel associations… ‘(an investment adviser) should continuously occupy an impartial and disinterested position, as free as humanly possible from the subtle influence of prejudice…”</a:t>
            </a:r>
          </a:p>
          <a:p>
            <a:pPr eaLnBrk="1" hangingPunct="1">
              <a:lnSpc>
                <a:spcPts val="2600"/>
              </a:lnSpc>
              <a:spcBef>
                <a:spcPts val="200"/>
              </a:spcBef>
              <a:buSzPct val="60000"/>
              <a:buFont typeface="Arial" charset="0"/>
              <a:buNone/>
            </a:pPr>
            <a:endParaRPr lang="en-US" sz="1800" i="1" dirty="0">
              <a:latin typeface="Arial" charset="0"/>
            </a:endParaRPr>
          </a:p>
          <a:p>
            <a:pPr eaLnBrk="1" hangingPunct="1">
              <a:lnSpc>
                <a:spcPts val="2600"/>
              </a:lnSpc>
              <a:spcBef>
                <a:spcPts val="200"/>
              </a:spcBef>
              <a:buSzPct val="60000"/>
              <a:buFont typeface="Arial" charset="0"/>
              <a:buNone/>
            </a:pPr>
            <a:endParaRPr lang="en-US" sz="1800" i="1" dirty="0">
              <a:latin typeface="Arial" charset="0"/>
            </a:endParaRPr>
          </a:p>
          <a:p>
            <a:pPr eaLnBrk="1" hangingPunct="1">
              <a:lnSpc>
                <a:spcPts val="2600"/>
              </a:lnSpc>
              <a:spcBef>
                <a:spcPts val="200"/>
              </a:spcBef>
              <a:buSzPct val="60000"/>
              <a:buFont typeface="Arial" charset="0"/>
              <a:buNone/>
            </a:pPr>
            <a:r>
              <a:rPr lang="en-US" sz="1800" i="1" dirty="0">
                <a:latin typeface="Arial" charset="0"/>
              </a:rPr>
              <a:t>						</a:t>
            </a:r>
            <a:r>
              <a:rPr lang="en-US" sz="2200" dirty="0">
                <a:latin typeface="Sylfaen" panose="010A0502050306030303" pitchFamily="18" charset="0"/>
              </a:rPr>
              <a:t>375 U.S. 180 (1963)</a:t>
            </a:r>
          </a:p>
          <a:p>
            <a:pPr eaLnBrk="1" hangingPunct="1">
              <a:lnSpc>
                <a:spcPts val="2600"/>
              </a:lnSpc>
              <a:spcBef>
                <a:spcPts val="200"/>
              </a:spcBef>
              <a:buSzPct val="60000"/>
              <a:buFont typeface="Arial" charset="0"/>
              <a:buNone/>
            </a:pPr>
            <a:endParaRPr lang="en-US" sz="2400" i="1" dirty="0"/>
          </a:p>
          <a:p>
            <a:pPr eaLnBrk="1" hangingPunct="1">
              <a:lnSpc>
                <a:spcPts val="2600"/>
              </a:lnSpc>
              <a:spcBef>
                <a:spcPts val="200"/>
              </a:spcBef>
              <a:buSzPct val="60000"/>
              <a:buFont typeface="Arial" charset="0"/>
              <a:buNone/>
            </a:pPr>
            <a:r>
              <a:rPr lang="en-US" sz="2400" i="1" dirty="0"/>
              <a:t>						</a:t>
            </a:r>
            <a:endParaRPr lang="en-US" sz="2400" dirty="0"/>
          </a:p>
        </p:txBody>
      </p:sp>
      <p:sp>
        <p:nvSpPr>
          <p:cNvPr id="5" name="Slide Number Placeholder 4"/>
          <p:cNvSpPr txBox="1">
            <a:spLocks noGrp="1"/>
          </p:cNvSpPr>
          <p:nvPr/>
        </p:nvSpPr>
        <p:spPr>
          <a:xfrm>
            <a:off x="6629400" y="6416675"/>
            <a:ext cx="2133600" cy="365125"/>
          </a:xfrm>
          <a:prstGeom prst="rect">
            <a:avLst/>
          </a:prstGeom>
          <a:noFill/>
        </p:spPr>
        <p:txBody>
          <a:bodyPr anchor="ctr"/>
          <a:lstStyle/>
          <a:p>
            <a:pPr algn="r" fontAlgn="auto">
              <a:spcBef>
                <a:spcPts val="0"/>
              </a:spcBef>
              <a:spcAft>
                <a:spcPts val="0"/>
              </a:spcAft>
              <a:defRPr/>
            </a:pPr>
            <a:fld id="{A25129CE-4616-4E1E-A40D-44AC05BB3BD7}" type="slidenum">
              <a:rPr lang="en-US" sz="1200">
                <a:solidFill>
                  <a:schemeClr val="tx1">
                    <a:tint val="75000"/>
                  </a:schemeClr>
                </a:solidFill>
                <a:latin typeface="+mn-lt"/>
              </a:rPr>
              <a:pPr algn="r" fontAlgn="auto">
                <a:spcBef>
                  <a:spcPts val="0"/>
                </a:spcBef>
                <a:spcAft>
                  <a:spcPts val="0"/>
                </a:spcAft>
                <a:defRPr/>
              </a:pPr>
              <a:t>7</a:t>
            </a:fld>
            <a:endParaRPr lang="en-US" sz="1200" dirty="0">
              <a:solidFill>
                <a:schemeClr val="tx1">
                  <a:tint val="75000"/>
                </a:schemeClr>
              </a:solidFill>
              <a:latin typeface="+mn-lt"/>
            </a:endParaRPr>
          </a:p>
        </p:txBody>
      </p:sp>
    </p:spTree>
    <p:extLst>
      <p:ext uri="{BB962C8B-B14F-4D97-AF65-F5344CB8AC3E}">
        <p14:creationId xmlns:p14="http://schemas.microsoft.com/office/powerpoint/2010/main" val="790112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idx="4294967295"/>
          </p:nvPr>
        </p:nvSpPr>
        <p:spPr>
          <a:xfrm>
            <a:off x="152400" y="381000"/>
            <a:ext cx="8534400" cy="1219200"/>
          </a:xfrm>
        </p:spPr>
        <p:txBody>
          <a:bodyPr/>
          <a:lstStyle/>
          <a:p>
            <a:pPr eaLnBrk="1" hangingPunct="1"/>
            <a:br>
              <a:rPr lang="en-US" sz="3600" dirty="0">
                <a:latin typeface="Sylfaen" panose="010A0502050306030303" pitchFamily="18" charset="0"/>
              </a:rPr>
            </a:br>
            <a:br>
              <a:rPr lang="en-US" sz="3600" dirty="0">
                <a:latin typeface="Sylfaen" panose="010A0502050306030303" pitchFamily="18" charset="0"/>
              </a:rPr>
            </a:br>
            <a:r>
              <a:rPr lang="en-US" sz="3600" i="1" dirty="0">
                <a:latin typeface="Sylfaen" panose="010A0502050306030303" pitchFamily="18" charset="0"/>
              </a:rPr>
              <a:t>‘Two principles … not engage in any other activity, such as security selling and brokerage … remuneration “solely” fees ’</a:t>
            </a:r>
            <a:r>
              <a:rPr lang="en-US" sz="3600" dirty="0">
                <a:latin typeface="Sylfaen" panose="010A0502050306030303" pitchFamily="18" charset="0"/>
              </a:rPr>
              <a:t> </a:t>
            </a:r>
            <a:br>
              <a:rPr lang="en-US" sz="3600" dirty="0">
                <a:latin typeface="Sylfaen" panose="010A0502050306030303" pitchFamily="18" charset="0"/>
              </a:rPr>
            </a:br>
            <a:r>
              <a:rPr lang="en-US" sz="4000" dirty="0">
                <a:latin typeface="Sylfaen" pitchFamily="18" charset="0"/>
              </a:rPr>
              <a:t> </a:t>
            </a:r>
          </a:p>
        </p:txBody>
      </p:sp>
      <p:sp>
        <p:nvSpPr>
          <p:cNvPr id="22530" name="Content Placeholder 2"/>
          <p:cNvSpPr>
            <a:spLocks noGrp="1"/>
          </p:cNvSpPr>
          <p:nvPr>
            <p:ph idx="4294967295"/>
          </p:nvPr>
        </p:nvSpPr>
        <p:spPr>
          <a:xfrm>
            <a:off x="304800" y="2514600"/>
            <a:ext cx="8534400" cy="3078163"/>
          </a:xfrm>
        </p:spPr>
        <p:txBody>
          <a:bodyPr/>
          <a:lstStyle/>
          <a:p>
            <a:pPr eaLnBrk="1" hangingPunct="1">
              <a:lnSpc>
                <a:spcPts val="2600"/>
              </a:lnSpc>
              <a:spcBef>
                <a:spcPts val="200"/>
              </a:spcBef>
              <a:buSzPct val="60000"/>
              <a:buFont typeface="Arial" charset="0"/>
              <a:buNone/>
            </a:pPr>
            <a:r>
              <a:rPr lang="en-US" sz="2200" i="1" dirty="0">
                <a:latin typeface="Sylfaen" panose="010A0502050306030303" pitchFamily="18" charset="0"/>
                <a:cs typeface="Cordia New" charset="-34"/>
              </a:rPr>
              <a:t>	</a:t>
            </a:r>
            <a:r>
              <a:rPr lang="en-US" sz="2200" i="1" dirty="0">
                <a:latin typeface="Sylfaen" panose="010A0502050306030303" pitchFamily="18" charset="0"/>
              </a:rPr>
              <a:t>”The president of the ICA of America … testified: ‘two fundamental principles … were, first, that they would limit their efforts and activities to the study of investment problems from the investors standpoint, not engaging in any other activity, such as security selling and brokerage, which might directly or indirectly bias their investment judgment; and, second, that their remuneration for this work would consist solely of definite, professional fees, fully disclosed in advance…”</a:t>
            </a:r>
          </a:p>
          <a:p>
            <a:pPr eaLnBrk="1" hangingPunct="1">
              <a:lnSpc>
                <a:spcPts val="2600"/>
              </a:lnSpc>
              <a:spcBef>
                <a:spcPts val="200"/>
              </a:spcBef>
              <a:buSzPct val="60000"/>
              <a:buFont typeface="Arial" charset="0"/>
              <a:buNone/>
            </a:pPr>
            <a:endParaRPr lang="en-US" sz="2400" i="1" dirty="0"/>
          </a:p>
          <a:p>
            <a:pPr eaLnBrk="1" hangingPunct="1">
              <a:lnSpc>
                <a:spcPts val="2600"/>
              </a:lnSpc>
              <a:spcBef>
                <a:spcPts val="200"/>
              </a:spcBef>
              <a:buSzPct val="60000"/>
              <a:buFont typeface="Arial" charset="0"/>
              <a:buNone/>
            </a:pPr>
            <a:r>
              <a:rPr lang="en-US" sz="2400" i="1" dirty="0"/>
              <a:t>					</a:t>
            </a:r>
            <a:r>
              <a:rPr lang="en-US" sz="2200" i="1" dirty="0">
                <a:latin typeface="Sylfaen" panose="010A0502050306030303" pitchFamily="18" charset="0"/>
              </a:rPr>
              <a:t>	</a:t>
            </a:r>
            <a:r>
              <a:rPr lang="en-US" sz="2200" dirty="0">
                <a:latin typeface="Sylfaen" panose="010A0502050306030303" pitchFamily="18" charset="0"/>
              </a:rPr>
              <a:t>375 U. S. 180 (1963)</a:t>
            </a:r>
          </a:p>
        </p:txBody>
      </p:sp>
    </p:spTree>
    <p:extLst>
      <p:ext uri="{BB962C8B-B14F-4D97-AF65-F5344CB8AC3E}">
        <p14:creationId xmlns:p14="http://schemas.microsoft.com/office/powerpoint/2010/main" val="3240536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2847451-6F32-46B8-AB74-5784383F392F}" type="slidenum">
              <a:rPr lang="en-US" smtClean="0"/>
              <a:pPr>
                <a:defRPr/>
              </a:pPr>
              <a:t>9</a:t>
            </a:fld>
            <a:endParaRPr lang="en-US" dirty="0"/>
          </a:p>
        </p:txBody>
      </p:sp>
      <p:pic>
        <p:nvPicPr>
          <p:cNvPr id="5" name="Picture 2" descr="http://tenthamendmentcenter.com/wp-content/uploads/2014/06/Franklin-Republic-IfYouCanKeep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099" y="1600200"/>
            <a:ext cx="7223801" cy="354916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38384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11579</TotalTime>
  <Words>1168</Words>
  <Application>Microsoft Office PowerPoint</Application>
  <PresentationFormat>On-screen Show (4:3)</PresentationFormat>
  <Paragraphs>158</Paragraphs>
  <Slides>23</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Cordia New</vt:lpstr>
      <vt:lpstr>Arial</vt:lpstr>
      <vt:lpstr>Sylfaen</vt:lpstr>
      <vt:lpstr>Calibri</vt:lpstr>
      <vt:lpstr>Office Theme</vt:lpstr>
      <vt:lpstr>PowerPoint Presentation</vt:lpstr>
      <vt:lpstr> Thank you, CFA Orlando!</vt:lpstr>
      <vt:lpstr>The State of Fiduciary Duties:   A Call for Activism</vt:lpstr>
      <vt:lpstr>Fiduciary Duties in Advisers Act of 1940 and Common Law</vt:lpstr>
      <vt:lpstr>  Advisers Act of 1940 as articulated by the Supreme Court in SEC v. Capital Gains Research Bureau  </vt:lpstr>
      <vt:lpstr>  ‘Investment Advisers could not perform their basic function … unless all conflicts of interest .. were removed’   </vt:lpstr>
      <vt:lpstr>  ‘An investment adviser should continuously occupy an impartial and disinterested position …’  </vt:lpstr>
      <vt:lpstr>  ‘Two principles … not engage in any other activity, such as security selling and brokerage … remuneration “solely” fees ’   </vt:lpstr>
      <vt:lpstr>PowerPoint Presentation</vt:lpstr>
      <vt:lpstr>  The Markets and the SEC  The Backdrop: 1970’s, 1995-2015  </vt:lpstr>
      <vt:lpstr>  The Markets and the SEC  The Backdrop: 1970’s, 1995-2015  </vt:lpstr>
      <vt:lpstr>“Houston, we have a problem.”</vt:lpstr>
      <vt:lpstr>Battle Over Meaning of Advice</vt:lpstr>
      <vt:lpstr>Battle Over Meaning of Advice </vt:lpstr>
      <vt:lpstr>Battle Over Meaning of Advice</vt:lpstr>
      <vt:lpstr>2016: An Historic Moment?</vt:lpstr>
      <vt:lpstr> DOL Conflict of Interest Rule   </vt:lpstr>
      <vt:lpstr>The Shot Heard ‘Round the World</vt:lpstr>
      <vt:lpstr>2016: A Time to Lead      </vt:lpstr>
      <vt:lpstr>Do More. Raise the Bar. Lead. </vt:lpstr>
      <vt:lpstr> Do More. Speak Out. Lead   </vt:lpstr>
      <vt:lpstr> CFA Orlando: Make Orlando  “Investors’ Best City in America”   </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INVESTOR CENTER FOR ADVISOR INDEPENDENCE</dc:title>
  <dc:creator>Owner</dc:creator>
  <cp:lastModifiedBy>Rengod</cp:lastModifiedBy>
  <cp:revision>425</cp:revision>
  <cp:lastPrinted>2015-05-12T13:01:30Z</cp:lastPrinted>
  <dcterms:created xsi:type="dcterms:W3CDTF">2012-02-13T00:33:41Z</dcterms:created>
  <dcterms:modified xsi:type="dcterms:W3CDTF">2016-06-24T21:45:54Z</dcterms:modified>
</cp:coreProperties>
</file>